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6" r:id="rId2"/>
  </p:sldMasterIdLst>
  <p:notesMasterIdLst>
    <p:notesMasterId r:id="rId14"/>
  </p:notesMasterIdLst>
  <p:sldIdLst>
    <p:sldId id="266" r:id="rId3"/>
    <p:sldId id="361" r:id="rId4"/>
    <p:sldId id="359" r:id="rId5"/>
    <p:sldId id="378" r:id="rId6"/>
    <p:sldId id="387" r:id="rId7"/>
    <p:sldId id="383" r:id="rId8"/>
    <p:sldId id="388" r:id="rId9"/>
    <p:sldId id="385" r:id="rId10"/>
    <p:sldId id="364" r:id="rId11"/>
    <p:sldId id="261" r:id="rId12"/>
    <p:sldId id="257" r:id="rId13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025" autoAdjust="0"/>
    <p:restoredTop sz="94660"/>
  </p:normalViewPr>
  <p:slideViewPr>
    <p:cSldViewPr snapToGrid="0">
      <p:cViewPr>
        <p:scale>
          <a:sx n="66" d="100"/>
          <a:sy n="66" d="100"/>
        </p:scale>
        <p:origin x="59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5AF7F7-6C59-4F71-8042-E32D292AF461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D4924110-7351-4801-831C-D3FF85F97B82}">
      <dgm:prSet phldrT="[טקסט]"/>
      <dgm:spPr/>
      <dgm:t>
        <a:bodyPr/>
        <a:lstStyle/>
        <a:p>
          <a:pPr rtl="1"/>
          <a:r>
            <a:rPr lang="he-IL" dirty="0"/>
            <a:t>1</a:t>
          </a:r>
        </a:p>
      </dgm:t>
    </dgm:pt>
    <dgm:pt modelId="{94870D88-12D5-46CB-A65C-AA4A6665701E}" type="parTrans" cxnId="{7131DF52-4F8B-4074-94B9-90417AB41BA5}">
      <dgm:prSet/>
      <dgm:spPr/>
      <dgm:t>
        <a:bodyPr/>
        <a:lstStyle/>
        <a:p>
          <a:pPr rtl="1"/>
          <a:endParaRPr lang="he-IL"/>
        </a:p>
      </dgm:t>
    </dgm:pt>
    <dgm:pt modelId="{4A859235-FB9A-4ED6-94BB-822E13F9732C}" type="sibTrans" cxnId="{7131DF52-4F8B-4074-94B9-90417AB41BA5}">
      <dgm:prSet/>
      <dgm:spPr/>
      <dgm:t>
        <a:bodyPr/>
        <a:lstStyle/>
        <a:p>
          <a:pPr rtl="1"/>
          <a:endParaRPr lang="he-IL"/>
        </a:p>
      </dgm:t>
    </dgm:pt>
    <dgm:pt modelId="{CF6DE06A-0003-472F-9B39-805D06519AAF}">
      <dgm:prSet phldrT="[טקסט]" custT="1"/>
      <dgm:spPr/>
      <dgm:t>
        <a:bodyPr/>
        <a:lstStyle/>
        <a:p>
          <a:pPr rtl="1"/>
          <a:r>
            <a:rPr lang="he-IL" sz="3200" kern="1200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הגדרת תכולת הפיילוט </a:t>
          </a:r>
          <a:r>
            <a:rPr lang="he-IL" sz="3200" kern="1200" dirty="0" err="1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ולו"ז</a:t>
          </a:r>
          <a:r>
            <a:rPr lang="he-IL" sz="3200" kern="1200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 (</a:t>
          </a:r>
          <a:r>
            <a:rPr lang="en-US" sz="3200" kern="1200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POC</a:t>
          </a:r>
          <a:r>
            <a:rPr lang="he-IL" sz="3200" kern="1200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) בשיתוף עם מגישי המענה הנבחר בהתאם ליכולות של המשיבים ולצורך של המשרד</a:t>
          </a:r>
        </a:p>
      </dgm:t>
    </dgm:pt>
    <dgm:pt modelId="{BF47DAF9-D78A-4B7E-BDDD-D7FE513DA69C}" type="parTrans" cxnId="{36AAB4B7-3167-4308-9E47-B20A89F1E23C}">
      <dgm:prSet/>
      <dgm:spPr/>
      <dgm:t>
        <a:bodyPr/>
        <a:lstStyle/>
        <a:p>
          <a:pPr rtl="1"/>
          <a:endParaRPr lang="he-IL"/>
        </a:p>
      </dgm:t>
    </dgm:pt>
    <dgm:pt modelId="{69E9A33E-E3FD-4C77-B8AC-EF7383B3463F}" type="sibTrans" cxnId="{36AAB4B7-3167-4308-9E47-B20A89F1E23C}">
      <dgm:prSet/>
      <dgm:spPr/>
      <dgm:t>
        <a:bodyPr/>
        <a:lstStyle/>
        <a:p>
          <a:pPr rtl="1"/>
          <a:endParaRPr lang="he-IL"/>
        </a:p>
      </dgm:t>
    </dgm:pt>
    <dgm:pt modelId="{F93035D2-7262-4060-9250-91D2CE669C1D}">
      <dgm:prSet phldrT="[טקסט]"/>
      <dgm:spPr/>
      <dgm:t>
        <a:bodyPr/>
        <a:lstStyle/>
        <a:p>
          <a:pPr rtl="1"/>
          <a:r>
            <a:rPr lang="he-IL" dirty="0"/>
            <a:t>2</a:t>
          </a:r>
        </a:p>
      </dgm:t>
    </dgm:pt>
    <dgm:pt modelId="{D85B9AEF-3D9A-4022-839E-B9059595C9AA}" type="parTrans" cxnId="{BA8F6235-2DFC-4924-8E50-E03EDD99DFB3}">
      <dgm:prSet/>
      <dgm:spPr/>
      <dgm:t>
        <a:bodyPr/>
        <a:lstStyle/>
        <a:p>
          <a:pPr rtl="1"/>
          <a:endParaRPr lang="he-IL"/>
        </a:p>
      </dgm:t>
    </dgm:pt>
    <dgm:pt modelId="{190B4A28-3AC2-412A-B4F4-0A4FEDCFE0A2}" type="sibTrans" cxnId="{BA8F6235-2DFC-4924-8E50-E03EDD99DFB3}">
      <dgm:prSet/>
      <dgm:spPr/>
      <dgm:t>
        <a:bodyPr/>
        <a:lstStyle/>
        <a:p>
          <a:pPr rtl="1"/>
          <a:endParaRPr lang="he-IL"/>
        </a:p>
      </dgm:t>
    </dgm:pt>
    <dgm:pt modelId="{A1031B6C-0F62-4B6D-BA7F-FF71F8F85F90}">
      <dgm:prSet phldrT="[טקסט]" custT="1"/>
      <dgm:spPr/>
      <dgm:t>
        <a:bodyPr/>
        <a:lstStyle/>
        <a:p>
          <a:pPr marL="285750" lvl="1" indent="-285750" algn="r" defTabSz="1648206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e-IL" sz="3200" kern="1200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הפיילוט עצמו – א. דיסקברי. ב. תכנון הפתרון. ג. שלב היישום והתאמת הפתרון. ד. התנסות ומסקנות</a:t>
          </a:r>
        </a:p>
      </dgm:t>
    </dgm:pt>
    <dgm:pt modelId="{BB52019C-515B-41CB-84A6-88DED6332944}" type="parTrans" cxnId="{B7B1FC68-C983-4D2F-B775-66594D4B74C2}">
      <dgm:prSet/>
      <dgm:spPr/>
      <dgm:t>
        <a:bodyPr/>
        <a:lstStyle/>
        <a:p>
          <a:pPr rtl="1"/>
          <a:endParaRPr lang="he-IL"/>
        </a:p>
      </dgm:t>
    </dgm:pt>
    <dgm:pt modelId="{71D28BA8-FA9B-4A92-9AFB-558214647D89}" type="sibTrans" cxnId="{B7B1FC68-C983-4D2F-B775-66594D4B74C2}">
      <dgm:prSet/>
      <dgm:spPr/>
      <dgm:t>
        <a:bodyPr/>
        <a:lstStyle/>
        <a:p>
          <a:pPr rtl="1"/>
          <a:endParaRPr lang="he-IL"/>
        </a:p>
      </dgm:t>
    </dgm:pt>
    <dgm:pt modelId="{2FE8ACFC-99B7-4D45-A4E4-EB236F36818B}">
      <dgm:prSet phldrT="[טקסט]"/>
      <dgm:spPr/>
      <dgm:t>
        <a:bodyPr/>
        <a:lstStyle/>
        <a:p>
          <a:pPr rtl="1"/>
          <a:r>
            <a:rPr lang="he-IL" dirty="0"/>
            <a:t>3</a:t>
          </a:r>
        </a:p>
      </dgm:t>
    </dgm:pt>
    <dgm:pt modelId="{C623633B-655F-4AB7-A920-D6251A955152}" type="parTrans" cxnId="{6CD1D59F-9E92-4E59-A4D7-B2B7900D2E6B}">
      <dgm:prSet/>
      <dgm:spPr/>
      <dgm:t>
        <a:bodyPr/>
        <a:lstStyle/>
        <a:p>
          <a:pPr rtl="1"/>
          <a:endParaRPr lang="he-IL"/>
        </a:p>
      </dgm:t>
    </dgm:pt>
    <dgm:pt modelId="{823A01EB-BA71-4750-BC3F-6EB7ADF708E8}" type="sibTrans" cxnId="{6CD1D59F-9E92-4E59-A4D7-B2B7900D2E6B}">
      <dgm:prSet/>
      <dgm:spPr/>
      <dgm:t>
        <a:bodyPr/>
        <a:lstStyle/>
        <a:p>
          <a:pPr rtl="1"/>
          <a:endParaRPr lang="he-IL"/>
        </a:p>
      </dgm:t>
    </dgm:pt>
    <dgm:pt modelId="{19D35830-6C3E-47D3-9302-D7A492A93B1E}">
      <dgm:prSet phldrT="[טקסט]" custT="1"/>
      <dgm:spPr/>
      <dgm:t>
        <a:bodyPr/>
        <a:lstStyle/>
        <a:p>
          <a:pPr marL="285750" lvl="1" indent="-285750" algn="r" defTabSz="1648206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e-IL" sz="3200" kern="1200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פגישת סיכום הפיילוט והפקת תובנות כתובה עם מגישי המענה הנבחר ובעלי </a:t>
          </a:r>
          <a:r>
            <a:rPr lang="he-IL" sz="3200" kern="1200" dirty="0" err="1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הענין</a:t>
          </a:r>
          <a:r>
            <a:rPr lang="he-IL" sz="3200" kern="1200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 הרלבנטיים לפיילוט</a:t>
          </a:r>
        </a:p>
      </dgm:t>
    </dgm:pt>
    <dgm:pt modelId="{06F066F1-B821-49EA-88B7-1EDEC3AA9B59}" type="parTrans" cxnId="{3FB70D2E-2F02-4AD3-A989-BB8912AD1CE2}">
      <dgm:prSet/>
      <dgm:spPr/>
      <dgm:t>
        <a:bodyPr/>
        <a:lstStyle/>
        <a:p>
          <a:pPr rtl="1"/>
          <a:endParaRPr lang="he-IL"/>
        </a:p>
      </dgm:t>
    </dgm:pt>
    <dgm:pt modelId="{7F32AF63-F036-4AED-B16A-6BAE794C6D13}" type="sibTrans" cxnId="{3FB70D2E-2F02-4AD3-A989-BB8912AD1CE2}">
      <dgm:prSet/>
      <dgm:spPr/>
      <dgm:t>
        <a:bodyPr/>
        <a:lstStyle/>
        <a:p>
          <a:pPr rtl="1"/>
          <a:endParaRPr lang="he-IL"/>
        </a:p>
      </dgm:t>
    </dgm:pt>
    <dgm:pt modelId="{326A2BCA-AA1D-4616-9CA6-15E16E9E63DD}" type="pres">
      <dgm:prSet presAssocID="{355AF7F7-6C59-4F71-8042-E32D292AF461}" presName="linearFlow" presStyleCnt="0">
        <dgm:presLayoutVars>
          <dgm:dir/>
          <dgm:animLvl val="lvl"/>
          <dgm:resizeHandles val="exact"/>
        </dgm:presLayoutVars>
      </dgm:prSet>
      <dgm:spPr/>
    </dgm:pt>
    <dgm:pt modelId="{C9A4C6AE-F81E-46E8-A98F-B09BCB2E8F4F}" type="pres">
      <dgm:prSet presAssocID="{D4924110-7351-4801-831C-D3FF85F97B82}" presName="composite" presStyleCnt="0"/>
      <dgm:spPr/>
    </dgm:pt>
    <dgm:pt modelId="{4553B303-14D6-4474-9F48-CB073A6BE7C8}" type="pres">
      <dgm:prSet presAssocID="{D4924110-7351-4801-831C-D3FF85F97B8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7A5D6BA7-86E5-455C-9559-FC724926384E}" type="pres">
      <dgm:prSet presAssocID="{D4924110-7351-4801-831C-D3FF85F97B82}" presName="descendantText" presStyleLbl="alignAcc1" presStyleIdx="0" presStyleCnt="3">
        <dgm:presLayoutVars>
          <dgm:bulletEnabled val="1"/>
        </dgm:presLayoutVars>
      </dgm:prSet>
      <dgm:spPr/>
    </dgm:pt>
    <dgm:pt modelId="{18793957-A546-4B07-911F-19FD249DC19D}" type="pres">
      <dgm:prSet presAssocID="{4A859235-FB9A-4ED6-94BB-822E13F9732C}" presName="sp" presStyleCnt="0"/>
      <dgm:spPr/>
    </dgm:pt>
    <dgm:pt modelId="{18E60FEE-6F46-4EAF-8FD9-6C30CE822980}" type="pres">
      <dgm:prSet presAssocID="{F93035D2-7262-4060-9250-91D2CE669C1D}" presName="composite" presStyleCnt="0"/>
      <dgm:spPr/>
    </dgm:pt>
    <dgm:pt modelId="{70FF17DF-C9EA-4842-9308-F4BC5DB76E62}" type="pres">
      <dgm:prSet presAssocID="{F93035D2-7262-4060-9250-91D2CE669C1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1CE7B70-8E64-4F0D-B628-87FBBDABC263}" type="pres">
      <dgm:prSet presAssocID="{F93035D2-7262-4060-9250-91D2CE669C1D}" presName="descendantText" presStyleLbl="alignAcc1" presStyleIdx="1" presStyleCnt="3">
        <dgm:presLayoutVars>
          <dgm:bulletEnabled val="1"/>
        </dgm:presLayoutVars>
      </dgm:prSet>
      <dgm:spPr/>
    </dgm:pt>
    <dgm:pt modelId="{67989830-1E00-4FF4-8F1E-9B7A3435D475}" type="pres">
      <dgm:prSet presAssocID="{190B4A28-3AC2-412A-B4F4-0A4FEDCFE0A2}" presName="sp" presStyleCnt="0"/>
      <dgm:spPr/>
    </dgm:pt>
    <dgm:pt modelId="{182F06C6-F286-477E-833F-2BD83FC7E7DE}" type="pres">
      <dgm:prSet presAssocID="{2FE8ACFC-99B7-4D45-A4E4-EB236F36818B}" presName="composite" presStyleCnt="0"/>
      <dgm:spPr/>
    </dgm:pt>
    <dgm:pt modelId="{E41BFDDA-DAEC-4875-842F-562CED65B812}" type="pres">
      <dgm:prSet presAssocID="{2FE8ACFC-99B7-4D45-A4E4-EB236F36818B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2BDCB2EA-E3FB-498C-8A97-53EE50DDC726}" type="pres">
      <dgm:prSet presAssocID="{2FE8ACFC-99B7-4D45-A4E4-EB236F36818B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07CA2103-8552-4C40-861C-AA563D51CBA9}" type="presOf" srcId="{2FE8ACFC-99B7-4D45-A4E4-EB236F36818B}" destId="{E41BFDDA-DAEC-4875-842F-562CED65B812}" srcOrd="0" destOrd="0" presId="urn:microsoft.com/office/officeart/2005/8/layout/chevron2"/>
    <dgm:cxn modelId="{3FB70D2E-2F02-4AD3-A989-BB8912AD1CE2}" srcId="{2FE8ACFC-99B7-4D45-A4E4-EB236F36818B}" destId="{19D35830-6C3E-47D3-9302-D7A492A93B1E}" srcOrd="0" destOrd="0" parTransId="{06F066F1-B821-49EA-88B7-1EDEC3AA9B59}" sibTransId="{7F32AF63-F036-4AED-B16A-6BAE794C6D13}"/>
    <dgm:cxn modelId="{20DB082F-CDE8-4D48-8725-5ED9EFC02D8C}" type="presOf" srcId="{CF6DE06A-0003-472F-9B39-805D06519AAF}" destId="{7A5D6BA7-86E5-455C-9559-FC724926384E}" srcOrd="0" destOrd="0" presId="urn:microsoft.com/office/officeart/2005/8/layout/chevron2"/>
    <dgm:cxn modelId="{BA8F6235-2DFC-4924-8E50-E03EDD99DFB3}" srcId="{355AF7F7-6C59-4F71-8042-E32D292AF461}" destId="{F93035D2-7262-4060-9250-91D2CE669C1D}" srcOrd="1" destOrd="0" parTransId="{D85B9AEF-3D9A-4022-839E-B9059595C9AA}" sibTransId="{190B4A28-3AC2-412A-B4F4-0A4FEDCFE0A2}"/>
    <dgm:cxn modelId="{6562FF60-E5C1-4941-AA3F-37ACEA8D2D40}" type="presOf" srcId="{D4924110-7351-4801-831C-D3FF85F97B82}" destId="{4553B303-14D6-4474-9F48-CB073A6BE7C8}" srcOrd="0" destOrd="0" presId="urn:microsoft.com/office/officeart/2005/8/layout/chevron2"/>
    <dgm:cxn modelId="{B7B1FC68-C983-4D2F-B775-66594D4B74C2}" srcId="{F93035D2-7262-4060-9250-91D2CE669C1D}" destId="{A1031B6C-0F62-4B6D-BA7F-FF71F8F85F90}" srcOrd="0" destOrd="0" parTransId="{BB52019C-515B-41CB-84A6-88DED6332944}" sibTransId="{71D28BA8-FA9B-4A92-9AFB-558214647D89}"/>
    <dgm:cxn modelId="{7968E049-248D-4B45-8404-34DD7B5DE4E5}" type="presOf" srcId="{A1031B6C-0F62-4B6D-BA7F-FF71F8F85F90}" destId="{F1CE7B70-8E64-4F0D-B628-87FBBDABC263}" srcOrd="0" destOrd="0" presId="urn:microsoft.com/office/officeart/2005/8/layout/chevron2"/>
    <dgm:cxn modelId="{7131DF52-4F8B-4074-94B9-90417AB41BA5}" srcId="{355AF7F7-6C59-4F71-8042-E32D292AF461}" destId="{D4924110-7351-4801-831C-D3FF85F97B82}" srcOrd="0" destOrd="0" parTransId="{94870D88-12D5-46CB-A65C-AA4A6665701E}" sibTransId="{4A859235-FB9A-4ED6-94BB-822E13F9732C}"/>
    <dgm:cxn modelId="{6CD1D59F-9E92-4E59-A4D7-B2B7900D2E6B}" srcId="{355AF7F7-6C59-4F71-8042-E32D292AF461}" destId="{2FE8ACFC-99B7-4D45-A4E4-EB236F36818B}" srcOrd="2" destOrd="0" parTransId="{C623633B-655F-4AB7-A920-D6251A955152}" sibTransId="{823A01EB-BA71-4750-BC3F-6EB7ADF708E8}"/>
    <dgm:cxn modelId="{4DC16CA3-D5AC-4D7D-81C4-6B053E27669B}" type="presOf" srcId="{19D35830-6C3E-47D3-9302-D7A492A93B1E}" destId="{2BDCB2EA-E3FB-498C-8A97-53EE50DDC726}" srcOrd="0" destOrd="0" presId="urn:microsoft.com/office/officeart/2005/8/layout/chevron2"/>
    <dgm:cxn modelId="{36AAB4B7-3167-4308-9E47-B20A89F1E23C}" srcId="{D4924110-7351-4801-831C-D3FF85F97B82}" destId="{CF6DE06A-0003-472F-9B39-805D06519AAF}" srcOrd="0" destOrd="0" parTransId="{BF47DAF9-D78A-4B7E-BDDD-D7FE513DA69C}" sibTransId="{69E9A33E-E3FD-4C77-B8AC-EF7383B3463F}"/>
    <dgm:cxn modelId="{170140D2-1C2E-4FF1-877D-820CE102DAA3}" type="presOf" srcId="{F93035D2-7262-4060-9250-91D2CE669C1D}" destId="{70FF17DF-C9EA-4842-9308-F4BC5DB76E62}" srcOrd="0" destOrd="0" presId="urn:microsoft.com/office/officeart/2005/8/layout/chevron2"/>
    <dgm:cxn modelId="{35E12DF9-A102-441B-AE94-33E5E76DE64A}" type="presOf" srcId="{355AF7F7-6C59-4F71-8042-E32D292AF461}" destId="{326A2BCA-AA1D-4616-9CA6-15E16E9E63DD}" srcOrd="0" destOrd="0" presId="urn:microsoft.com/office/officeart/2005/8/layout/chevron2"/>
    <dgm:cxn modelId="{72820337-F8DC-40CD-A214-838101C64F36}" type="presParOf" srcId="{326A2BCA-AA1D-4616-9CA6-15E16E9E63DD}" destId="{C9A4C6AE-F81E-46E8-A98F-B09BCB2E8F4F}" srcOrd="0" destOrd="0" presId="urn:microsoft.com/office/officeart/2005/8/layout/chevron2"/>
    <dgm:cxn modelId="{CA96929D-F4CF-4BFD-8586-0151EB58DFF7}" type="presParOf" srcId="{C9A4C6AE-F81E-46E8-A98F-B09BCB2E8F4F}" destId="{4553B303-14D6-4474-9F48-CB073A6BE7C8}" srcOrd="0" destOrd="0" presId="urn:microsoft.com/office/officeart/2005/8/layout/chevron2"/>
    <dgm:cxn modelId="{BCDD5393-7C5E-4729-93E9-8FDB78510FFC}" type="presParOf" srcId="{C9A4C6AE-F81E-46E8-A98F-B09BCB2E8F4F}" destId="{7A5D6BA7-86E5-455C-9559-FC724926384E}" srcOrd="1" destOrd="0" presId="urn:microsoft.com/office/officeart/2005/8/layout/chevron2"/>
    <dgm:cxn modelId="{81DA8117-1FBB-4466-B3A8-DB8AAD12EA28}" type="presParOf" srcId="{326A2BCA-AA1D-4616-9CA6-15E16E9E63DD}" destId="{18793957-A546-4B07-911F-19FD249DC19D}" srcOrd="1" destOrd="0" presId="urn:microsoft.com/office/officeart/2005/8/layout/chevron2"/>
    <dgm:cxn modelId="{44C7E781-7083-4E88-A982-EBA93CC630EE}" type="presParOf" srcId="{326A2BCA-AA1D-4616-9CA6-15E16E9E63DD}" destId="{18E60FEE-6F46-4EAF-8FD9-6C30CE822980}" srcOrd="2" destOrd="0" presId="urn:microsoft.com/office/officeart/2005/8/layout/chevron2"/>
    <dgm:cxn modelId="{5909BC40-047D-44CF-93F4-F77801DA543C}" type="presParOf" srcId="{18E60FEE-6F46-4EAF-8FD9-6C30CE822980}" destId="{70FF17DF-C9EA-4842-9308-F4BC5DB76E62}" srcOrd="0" destOrd="0" presId="urn:microsoft.com/office/officeart/2005/8/layout/chevron2"/>
    <dgm:cxn modelId="{FAB73E6F-681E-4A5D-924D-2AFF7C269BCE}" type="presParOf" srcId="{18E60FEE-6F46-4EAF-8FD9-6C30CE822980}" destId="{F1CE7B70-8E64-4F0D-B628-87FBBDABC263}" srcOrd="1" destOrd="0" presId="urn:microsoft.com/office/officeart/2005/8/layout/chevron2"/>
    <dgm:cxn modelId="{B7F7130D-3712-45F7-AF20-D748F3B7EDDA}" type="presParOf" srcId="{326A2BCA-AA1D-4616-9CA6-15E16E9E63DD}" destId="{67989830-1E00-4FF4-8F1E-9B7A3435D475}" srcOrd="3" destOrd="0" presId="urn:microsoft.com/office/officeart/2005/8/layout/chevron2"/>
    <dgm:cxn modelId="{6B93A365-0F99-409E-99FE-0560187D63E2}" type="presParOf" srcId="{326A2BCA-AA1D-4616-9CA6-15E16E9E63DD}" destId="{182F06C6-F286-477E-833F-2BD83FC7E7DE}" srcOrd="4" destOrd="0" presId="urn:microsoft.com/office/officeart/2005/8/layout/chevron2"/>
    <dgm:cxn modelId="{F3AA8044-22A9-4855-BF89-66500F3D4E45}" type="presParOf" srcId="{182F06C6-F286-477E-833F-2BD83FC7E7DE}" destId="{E41BFDDA-DAEC-4875-842F-562CED65B812}" srcOrd="0" destOrd="0" presId="urn:microsoft.com/office/officeart/2005/8/layout/chevron2"/>
    <dgm:cxn modelId="{92A716FF-793F-48A5-BD84-32FE65808F88}" type="presParOf" srcId="{182F06C6-F286-477E-833F-2BD83FC7E7DE}" destId="{2BDCB2EA-E3FB-498C-8A97-53EE50DDC72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53B303-14D6-4474-9F48-CB073A6BE7C8}">
      <dsp:nvSpPr>
        <dsp:cNvPr id="0" name=""/>
        <dsp:cNvSpPr/>
      </dsp:nvSpPr>
      <dsp:spPr>
        <a:xfrm rot="5400000">
          <a:off x="-239861" y="244105"/>
          <a:ext cx="1599076" cy="111935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e-IL" sz="3300" kern="1200" dirty="0"/>
            <a:t>1</a:t>
          </a:r>
        </a:p>
      </dsp:txBody>
      <dsp:txXfrm rot="-5400000">
        <a:off x="1" y="563921"/>
        <a:ext cx="1119353" cy="479723"/>
      </dsp:txXfrm>
    </dsp:sp>
    <dsp:sp modelId="{7A5D6BA7-86E5-455C-9559-FC724926384E}">
      <dsp:nvSpPr>
        <dsp:cNvPr id="0" name=""/>
        <dsp:cNvSpPr/>
      </dsp:nvSpPr>
      <dsp:spPr>
        <a:xfrm rot="5400000">
          <a:off x="5889758" y="-4766161"/>
          <a:ext cx="1039399" cy="105802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e-IL" sz="3200" kern="1200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הגדרת תכולת הפיילוט </a:t>
          </a:r>
          <a:r>
            <a:rPr lang="he-IL" sz="3200" kern="1200" dirty="0" err="1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ולו"ז</a:t>
          </a:r>
          <a:r>
            <a:rPr lang="he-IL" sz="3200" kern="1200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 (</a:t>
          </a:r>
          <a:r>
            <a:rPr lang="en-US" sz="3200" kern="1200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POC</a:t>
          </a:r>
          <a:r>
            <a:rPr lang="he-IL" sz="3200" kern="1200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) בשיתוף עם מגישי המענה הנבחר בהתאם ליכולות של המשיבים ולצורך של המשרד</a:t>
          </a:r>
        </a:p>
      </dsp:txBody>
      <dsp:txXfrm rot="-5400000">
        <a:off x="1119353" y="54983"/>
        <a:ext cx="10529471" cy="937921"/>
      </dsp:txXfrm>
    </dsp:sp>
    <dsp:sp modelId="{70FF17DF-C9EA-4842-9308-F4BC5DB76E62}">
      <dsp:nvSpPr>
        <dsp:cNvPr id="0" name=""/>
        <dsp:cNvSpPr/>
      </dsp:nvSpPr>
      <dsp:spPr>
        <a:xfrm rot="5400000">
          <a:off x="-239861" y="1649292"/>
          <a:ext cx="1599076" cy="111935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e-IL" sz="3300" kern="1200" dirty="0"/>
            <a:t>2</a:t>
          </a:r>
        </a:p>
      </dsp:txBody>
      <dsp:txXfrm rot="-5400000">
        <a:off x="1" y="1969108"/>
        <a:ext cx="1119353" cy="479723"/>
      </dsp:txXfrm>
    </dsp:sp>
    <dsp:sp modelId="{F1CE7B70-8E64-4F0D-B628-87FBBDABC263}">
      <dsp:nvSpPr>
        <dsp:cNvPr id="0" name=""/>
        <dsp:cNvSpPr/>
      </dsp:nvSpPr>
      <dsp:spPr>
        <a:xfrm rot="5400000">
          <a:off x="5889758" y="-3360974"/>
          <a:ext cx="1039399" cy="105802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r" defTabSz="1648206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e-IL" sz="3200" kern="1200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הפיילוט עצמו – א. דיסקברי. ב. תכנון הפתרון. ג. שלב היישום והתאמת הפתרון. ד. התנסות ומסקנות</a:t>
          </a:r>
        </a:p>
      </dsp:txBody>
      <dsp:txXfrm rot="-5400000">
        <a:off x="1119353" y="1460170"/>
        <a:ext cx="10529471" cy="937921"/>
      </dsp:txXfrm>
    </dsp:sp>
    <dsp:sp modelId="{E41BFDDA-DAEC-4875-842F-562CED65B812}">
      <dsp:nvSpPr>
        <dsp:cNvPr id="0" name=""/>
        <dsp:cNvSpPr/>
      </dsp:nvSpPr>
      <dsp:spPr>
        <a:xfrm rot="5400000">
          <a:off x="-239861" y="3054478"/>
          <a:ext cx="1599076" cy="111935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e-IL" sz="3300" kern="1200" dirty="0"/>
            <a:t>3</a:t>
          </a:r>
        </a:p>
      </dsp:txBody>
      <dsp:txXfrm rot="-5400000">
        <a:off x="1" y="3374294"/>
        <a:ext cx="1119353" cy="479723"/>
      </dsp:txXfrm>
    </dsp:sp>
    <dsp:sp modelId="{2BDCB2EA-E3FB-498C-8A97-53EE50DDC726}">
      <dsp:nvSpPr>
        <dsp:cNvPr id="0" name=""/>
        <dsp:cNvSpPr/>
      </dsp:nvSpPr>
      <dsp:spPr>
        <a:xfrm rot="5400000">
          <a:off x="5889758" y="-1955787"/>
          <a:ext cx="1039399" cy="105802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r" defTabSz="1648206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e-IL" sz="3200" kern="1200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פגישת סיכום הפיילוט והפקת תובנות כתובה עם מגישי המענה הנבחר ובעלי </a:t>
          </a:r>
          <a:r>
            <a:rPr lang="he-IL" sz="3200" kern="1200" dirty="0" err="1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הענין</a:t>
          </a:r>
          <a:r>
            <a:rPr lang="he-IL" sz="3200" kern="1200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rPr>
            <a:t> הרלבנטיים לפיילוט</a:t>
          </a:r>
        </a:p>
      </dsp:txBody>
      <dsp:txXfrm rot="-5400000">
        <a:off x="1119353" y="2865357"/>
        <a:ext cx="10529471" cy="9379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F30A7A4-2F79-4EF5-B630-37F8E35392A5}" type="datetimeFigureOut">
              <a:rPr lang="he-IL" smtClean="0"/>
              <a:t>ו'/תשרי/תשפ"ו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A5D4C7E-ACA6-4744-91E1-5BEA2C5F00E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42808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1610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1873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5184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4386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75951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6724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4">
            <a:extLst>
              <a:ext uri="{FF2B5EF4-FFF2-40B4-BE49-F238E27FC236}">
                <a16:creationId xmlns:a16="http://schemas.microsoft.com/office/drawing/2014/main" id="{32005ABD-7846-4F8F-8D19-3769F8C653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5573" y="5430956"/>
            <a:ext cx="2566427" cy="1814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1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BFCFE"/>
          </a:solidFill>
          <a:ln/>
        </p:spPr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09C82349-DD6D-43C2-B7E4-AB3B62266ED3}"/>
              </a:ext>
            </a:extLst>
          </p:cNvPr>
          <p:cNvSpPr txBox="1"/>
          <p:nvPr userDrawn="1"/>
        </p:nvSpPr>
        <p:spPr>
          <a:xfrm>
            <a:off x="5874466" y="6407778"/>
            <a:ext cx="338554" cy="27193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fld id="{A66F3716-9CC6-43A4-9DA2-52D53B731C4F}" type="slidenum">
              <a:rPr lang="he-IL" sz="1167" smtClean="0">
                <a:solidFill>
                  <a:schemeClr val="accent5">
                    <a:lumMod val="50000"/>
                  </a:schemeClr>
                </a:solidFill>
                <a:latin typeface="Assistant" pitchFamily="2" charset="-79"/>
                <a:cs typeface="Assistant" pitchFamily="2" charset="-79"/>
              </a:rPr>
              <a:t>‹#›</a:t>
            </a:fld>
            <a:endParaRPr lang="he-IL" sz="1167" dirty="0">
              <a:solidFill>
                <a:schemeClr val="accent5">
                  <a:lumMod val="50000"/>
                </a:schemeClr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26432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BFCFE"/>
          </a:solidFill>
          <a:ln/>
        </p:spPr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E8B48FC-EB31-4BD1-9164-E3D10CA6A3C9}"/>
              </a:ext>
            </a:extLst>
          </p:cNvPr>
          <p:cNvSpPr txBox="1"/>
          <p:nvPr userDrawn="1"/>
        </p:nvSpPr>
        <p:spPr>
          <a:xfrm>
            <a:off x="5874466" y="6407778"/>
            <a:ext cx="338554" cy="27193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fld id="{A66F3716-9CC6-43A4-9DA2-52D53B731C4F}" type="slidenum">
              <a:rPr lang="he-IL" sz="1167" smtClean="0">
                <a:solidFill>
                  <a:schemeClr val="accent5">
                    <a:lumMod val="50000"/>
                  </a:schemeClr>
                </a:solidFill>
                <a:latin typeface="Assistant" pitchFamily="2" charset="-79"/>
                <a:cs typeface="Assistant" pitchFamily="2" charset="-79"/>
              </a:rPr>
              <a:t>‹#›</a:t>
            </a:fld>
            <a:endParaRPr lang="he-IL" sz="1167" dirty="0">
              <a:solidFill>
                <a:schemeClr val="accent5">
                  <a:lumMod val="50000"/>
                </a:schemeClr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4784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BFCFE"/>
          </a:solidFill>
          <a:ln/>
        </p:spPr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98D3C38F-D667-47D9-AF74-622E9E153DC9}"/>
              </a:ext>
            </a:extLst>
          </p:cNvPr>
          <p:cNvSpPr txBox="1"/>
          <p:nvPr userDrawn="1"/>
        </p:nvSpPr>
        <p:spPr>
          <a:xfrm>
            <a:off x="5874466" y="6407778"/>
            <a:ext cx="338554" cy="27193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fld id="{A66F3716-9CC6-43A4-9DA2-52D53B731C4F}" type="slidenum">
              <a:rPr lang="he-IL" sz="1167" smtClean="0">
                <a:solidFill>
                  <a:schemeClr val="accent5">
                    <a:lumMod val="50000"/>
                  </a:schemeClr>
                </a:solidFill>
                <a:latin typeface="Assistant" pitchFamily="2" charset="-79"/>
                <a:cs typeface="Assistant" pitchFamily="2" charset="-79"/>
              </a:rPr>
              <a:t>‹#›</a:t>
            </a:fld>
            <a:endParaRPr lang="he-IL" sz="1167" dirty="0">
              <a:solidFill>
                <a:schemeClr val="accent5">
                  <a:lumMod val="50000"/>
                </a:schemeClr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74414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BFCFE"/>
          </a:solidFill>
          <a:ln/>
        </p:spPr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77CE8C4F-C6BB-403B-9F12-4A37D92E62E8}"/>
              </a:ext>
            </a:extLst>
          </p:cNvPr>
          <p:cNvSpPr txBox="1"/>
          <p:nvPr userDrawn="1"/>
        </p:nvSpPr>
        <p:spPr>
          <a:xfrm>
            <a:off x="5874466" y="6407778"/>
            <a:ext cx="338554" cy="27193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fld id="{A66F3716-9CC6-43A4-9DA2-52D53B731C4F}" type="slidenum">
              <a:rPr lang="he-IL" sz="1167" smtClean="0">
                <a:solidFill>
                  <a:schemeClr val="accent5">
                    <a:lumMod val="50000"/>
                  </a:schemeClr>
                </a:solidFill>
                <a:latin typeface="Assistant" pitchFamily="2" charset="-79"/>
                <a:cs typeface="Assistant" pitchFamily="2" charset="-79"/>
              </a:rPr>
              <a:t>‹#›</a:t>
            </a:fld>
            <a:endParaRPr lang="he-IL" sz="1167" dirty="0">
              <a:solidFill>
                <a:schemeClr val="accent5">
                  <a:lumMod val="50000"/>
                </a:schemeClr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52388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BFCFE"/>
          </a:solidFill>
          <a:ln/>
        </p:spPr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9C9B4120-76F9-4BB9-85D5-642C37A2DC01}"/>
              </a:ext>
            </a:extLst>
          </p:cNvPr>
          <p:cNvSpPr txBox="1"/>
          <p:nvPr userDrawn="1"/>
        </p:nvSpPr>
        <p:spPr>
          <a:xfrm>
            <a:off x="5874466" y="6407778"/>
            <a:ext cx="338554" cy="27193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fld id="{A66F3716-9CC6-43A4-9DA2-52D53B731C4F}" type="slidenum">
              <a:rPr lang="he-IL" sz="1167" smtClean="0">
                <a:solidFill>
                  <a:schemeClr val="accent5">
                    <a:lumMod val="50000"/>
                  </a:schemeClr>
                </a:solidFill>
                <a:latin typeface="Assistant" pitchFamily="2" charset="-79"/>
                <a:cs typeface="Assistant" pitchFamily="2" charset="-79"/>
              </a:rPr>
              <a:t>‹#›</a:t>
            </a:fld>
            <a:endParaRPr lang="he-IL" sz="1167" dirty="0">
              <a:solidFill>
                <a:schemeClr val="accent5">
                  <a:lumMod val="50000"/>
                </a:schemeClr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98199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BFCFE"/>
          </a:solidFill>
          <a:ln/>
        </p:spPr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08EB97E5-83F3-41B8-BD0C-4E3C7809FAAA}"/>
              </a:ext>
            </a:extLst>
          </p:cNvPr>
          <p:cNvSpPr txBox="1"/>
          <p:nvPr userDrawn="1"/>
        </p:nvSpPr>
        <p:spPr>
          <a:xfrm>
            <a:off x="5874466" y="6398253"/>
            <a:ext cx="338554" cy="27193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fld id="{A66F3716-9CC6-43A4-9DA2-52D53B731C4F}" type="slidenum">
              <a:rPr lang="he-IL" sz="1167" smtClean="0">
                <a:solidFill>
                  <a:schemeClr val="accent5">
                    <a:lumMod val="50000"/>
                  </a:schemeClr>
                </a:solidFill>
                <a:latin typeface="Assistant" pitchFamily="2" charset="-79"/>
                <a:cs typeface="Assistant" pitchFamily="2" charset="-79"/>
              </a:rPr>
              <a:t>‹#›</a:t>
            </a:fld>
            <a:endParaRPr lang="he-IL" sz="1167" dirty="0">
              <a:solidFill>
                <a:schemeClr val="accent5">
                  <a:lumMod val="50000"/>
                </a:schemeClr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51887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F9F11CE-BCBA-381F-292B-15DB7E7911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416C7E75-D2DC-3542-1FB2-2DC59D8AC9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B1CAC964-EFAC-DF39-4BF2-1A71CA365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D17A3-0BD7-4D8D-AF4E-47E3FC646AB7}" type="datetimeFigureOut">
              <a:rPr lang="he-IL" smtClean="0"/>
              <a:t>ו'/תשרי/תשפ"ו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5A26DAFA-D4F7-9221-6A93-ABF9BB8CA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248575A4-8283-B938-E7ED-2CC9BB95F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0E1-7897-4B22-A15E-23120C15A7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44092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6FCA871-5933-EF3D-9FDE-3FC27FCD1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C4A3A139-57DC-1378-A512-3146F5C47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24F58DDF-E395-BEE1-17AD-69FA6EF5C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D17A3-0BD7-4D8D-AF4E-47E3FC646AB7}" type="datetimeFigureOut">
              <a:rPr lang="he-IL" smtClean="0"/>
              <a:t>ו'/תשרי/תשפ"ו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54DF9844-8DB8-B61B-F0A3-F7EE7856F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DFAACDC5-74E9-D26B-CA3B-7F7CD4599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0E1-7897-4B22-A15E-23120C15A7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94500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723D1B0-8FB0-F1D1-9382-0559C01B0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84F5C830-4987-6315-FDBE-68A1E0139E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3710DC16-F83A-8EAA-C22C-3F522CFF0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D17A3-0BD7-4D8D-AF4E-47E3FC646AB7}" type="datetimeFigureOut">
              <a:rPr lang="he-IL" smtClean="0"/>
              <a:t>ו'/תשרי/תשפ"ו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65E58BFE-E8C7-4110-6143-8AE86A776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48745519-DD41-EC61-26A1-C8A15E799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0E1-7897-4B22-A15E-23120C15A7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939280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87E53CC-1BE0-71E0-6735-064C96990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E09A3DC-7420-4686-C84D-5418AB134C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15CD77D4-724A-505E-872A-F48E2FBDA4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675B451A-9662-0690-6797-927372820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D17A3-0BD7-4D8D-AF4E-47E3FC646AB7}" type="datetimeFigureOut">
              <a:rPr lang="he-IL" smtClean="0"/>
              <a:t>ו'/תשרי/תשפ"ו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280D2DC9-9EC5-BC59-FAB7-238671B27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654B4A3F-60A1-9A08-995C-5D1182221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0E1-7897-4B22-A15E-23120C15A7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72540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BFCFE"/>
          </a:solidFill>
          <a:ln/>
        </p:spPr>
      </p:sp>
      <p:pic>
        <p:nvPicPr>
          <p:cNvPr id="4" name="תמונה 4">
            <a:extLst>
              <a:ext uri="{FF2B5EF4-FFF2-40B4-BE49-F238E27FC236}">
                <a16:creationId xmlns:a16="http://schemas.microsoft.com/office/drawing/2014/main" id="{B504D22E-5759-468B-84D5-D7ECBBE96F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69745"/>
            <a:ext cx="2566427" cy="1814394"/>
          </a:xfrm>
          <a:prstGeom prst="rect">
            <a:avLst/>
          </a:prstGeom>
        </p:spPr>
      </p:pic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AD8565F8-782B-4617-93B1-FA1A92835918}"/>
              </a:ext>
            </a:extLst>
          </p:cNvPr>
          <p:cNvSpPr txBox="1"/>
          <p:nvPr userDrawn="1"/>
        </p:nvSpPr>
        <p:spPr>
          <a:xfrm>
            <a:off x="5874466" y="6407778"/>
            <a:ext cx="338554" cy="27193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fld id="{A66F3716-9CC6-43A4-9DA2-52D53B731C4F}" type="slidenum">
              <a:rPr lang="he-IL" sz="1167" smtClean="0">
                <a:solidFill>
                  <a:schemeClr val="accent5">
                    <a:lumMod val="50000"/>
                  </a:schemeClr>
                </a:solidFill>
                <a:latin typeface="Assistant" pitchFamily="2" charset="-79"/>
                <a:cs typeface="Assistant" pitchFamily="2" charset="-79"/>
              </a:rPr>
              <a:t>‹#›</a:t>
            </a:fld>
            <a:endParaRPr lang="he-IL" sz="1167" dirty="0">
              <a:solidFill>
                <a:schemeClr val="accent5">
                  <a:lumMod val="50000"/>
                </a:schemeClr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844336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8CBB81A-7D44-CAEE-4953-0001EDAE0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DCB4FF62-B578-FA8E-1696-FCF1CBA123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6B5A92E6-D6DD-EBED-DA33-F19A45522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A018D3CF-A135-591F-0547-0CFC5213A6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012B7280-94E5-0575-3899-4C25750236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>
            <a:extLst>
              <a:ext uri="{FF2B5EF4-FFF2-40B4-BE49-F238E27FC236}">
                <a16:creationId xmlns:a16="http://schemas.microsoft.com/office/drawing/2014/main" id="{D93F6F57-9450-3F62-7357-F0198697F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D17A3-0BD7-4D8D-AF4E-47E3FC646AB7}" type="datetimeFigureOut">
              <a:rPr lang="he-IL" smtClean="0"/>
              <a:t>ו'/תשרי/תשפ"ו</a:t>
            </a:fld>
            <a:endParaRPr lang="he-IL"/>
          </a:p>
        </p:txBody>
      </p:sp>
      <p:sp>
        <p:nvSpPr>
          <p:cNvPr id="8" name="מציין מיקום של כותרת תחתונה 7">
            <a:extLst>
              <a:ext uri="{FF2B5EF4-FFF2-40B4-BE49-F238E27FC236}">
                <a16:creationId xmlns:a16="http://schemas.microsoft.com/office/drawing/2014/main" id="{AB503574-2E1B-716B-3F4B-6B05C2840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0DDF0B14-C4C0-C4FF-1B9D-802B1FE0D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0E1-7897-4B22-A15E-23120C15A7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235167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E1FF736-8FA6-DD43-699A-FA23A3A4C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>
            <a:extLst>
              <a:ext uri="{FF2B5EF4-FFF2-40B4-BE49-F238E27FC236}">
                <a16:creationId xmlns:a16="http://schemas.microsoft.com/office/drawing/2014/main" id="{5234C596-51BF-0B55-60F6-B586B6579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D17A3-0BD7-4D8D-AF4E-47E3FC646AB7}" type="datetimeFigureOut">
              <a:rPr lang="he-IL" smtClean="0"/>
              <a:t>ו'/תשרי/תשפ"ו</a:t>
            </a:fld>
            <a:endParaRPr lang="he-IL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E17621CA-FC02-60AE-5D42-A4A409D54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993FE4DC-AA04-82A3-CE26-06DDC2BBD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0E1-7897-4B22-A15E-23120C15A7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004640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>
            <a:extLst>
              <a:ext uri="{FF2B5EF4-FFF2-40B4-BE49-F238E27FC236}">
                <a16:creationId xmlns:a16="http://schemas.microsoft.com/office/drawing/2014/main" id="{F532E1E2-EA26-AD14-115F-E8FA9423E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D17A3-0BD7-4D8D-AF4E-47E3FC646AB7}" type="datetimeFigureOut">
              <a:rPr lang="he-IL" smtClean="0"/>
              <a:t>ו'/תשרי/תשפ"ו</a:t>
            </a:fld>
            <a:endParaRPr lang="he-IL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DC719A8F-98D3-83CA-D887-7CB9E5729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6D61E362-2915-8135-8B42-C31A385E8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0E1-7897-4B22-A15E-23120C15A7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28869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5769C58-B09A-90F5-116F-B3FAA759A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857621E9-9B06-29EA-A9E0-F45807B9E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D72D18F3-05A9-0780-7ADE-858BF6A449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40050581-F172-2AF8-FC7E-9E002DF49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D17A3-0BD7-4D8D-AF4E-47E3FC646AB7}" type="datetimeFigureOut">
              <a:rPr lang="he-IL" smtClean="0"/>
              <a:t>ו'/תשרי/תשפ"ו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F5EED1FD-26AB-8F8C-E5AE-8E97B1F48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0DBA1E61-64A0-90FA-544E-9E1F93C8A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0E1-7897-4B22-A15E-23120C15A7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073335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4A8ED77-BD6D-71D7-6D1C-E427B0605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>
            <a:extLst>
              <a:ext uri="{FF2B5EF4-FFF2-40B4-BE49-F238E27FC236}">
                <a16:creationId xmlns:a16="http://schemas.microsoft.com/office/drawing/2014/main" id="{2952D007-C48A-70F0-74C8-259F840777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7357927B-5813-B761-57C1-E78F73D2D5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B11FFAAB-E549-A417-29BD-E7702FE1F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D17A3-0BD7-4D8D-AF4E-47E3FC646AB7}" type="datetimeFigureOut">
              <a:rPr lang="he-IL" smtClean="0"/>
              <a:t>ו'/תשרי/תשפ"ו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0815881A-4396-14EF-D082-4EDCCD71C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9E51FE30-4ABA-D626-DAA3-88727AF63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0E1-7897-4B22-A15E-23120C15A7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809627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537C5C0-8A84-0945-2ED5-577D3FC72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2AF404C4-F8FB-7862-792F-4FED82CAB9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A1C9D55B-6641-274B-B566-668BD22AF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D17A3-0BD7-4D8D-AF4E-47E3FC646AB7}" type="datetimeFigureOut">
              <a:rPr lang="he-IL" smtClean="0"/>
              <a:t>ו'/תשרי/תשפ"ו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36B8D792-8475-FC34-4B44-0FFC645E3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A42C3883-DDCF-B9F8-F9E7-AA743DBBE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0E1-7897-4B22-A15E-23120C15A7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878754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>
            <a:extLst>
              <a:ext uri="{FF2B5EF4-FFF2-40B4-BE49-F238E27FC236}">
                <a16:creationId xmlns:a16="http://schemas.microsoft.com/office/drawing/2014/main" id="{59145216-7615-1601-C707-A9A0263B6B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05A2B6F9-B8D5-5B2F-4584-F3C0EAFEAD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95FF8B19-D1CC-D632-3EE2-C4940A181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D17A3-0BD7-4D8D-AF4E-47E3FC646AB7}" type="datetimeFigureOut">
              <a:rPr lang="he-IL" smtClean="0"/>
              <a:t>ו'/תשרי/תשפ"ו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EE9A5B98-C8D2-C037-9EE9-78805AFA8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301BC383-D958-9AFD-D999-DDD3BF649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0E1-7897-4B22-A15E-23120C15A7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54516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BFCFE"/>
          </a:solidFill>
          <a:ln/>
        </p:spPr>
      </p:sp>
      <p:pic>
        <p:nvPicPr>
          <p:cNvPr id="4" name="תמונה 4">
            <a:extLst>
              <a:ext uri="{FF2B5EF4-FFF2-40B4-BE49-F238E27FC236}">
                <a16:creationId xmlns:a16="http://schemas.microsoft.com/office/drawing/2014/main" id="{7BC943D4-4DF1-49F5-97A3-A28523DF49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02" y="5364281"/>
            <a:ext cx="2566427" cy="1814394"/>
          </a:xfrm>
          <a:prstGeom prst="rect">
            <a:avLst/>
          </a:prstGeom>
        </p:spPr>
      </p:pic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B601AE0B-3178-4217-9120-4A623F745208}"/>
              </a:ext>
            </a:extLst>
          </p:cNvPr>
          <p:cNvSpPr txBox="1"/>
          <p:nvPr userDrawn="1"/>
        </p:nvSpPr>
        <p:spPr>
          <a:xfrm>
            <a:off x="5874466" y="6407778"/>
            <a:ext cx="338554" cy="27193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fld id="{A66F3716-9CC6-43A4-9DA2-52D53B731C4F}" type="slidenum">
              <a:rPr lang="he-IL" sz="1167" smtClean="0">
                <a:solidFill>
                  <a:schemeClr val="accent5">
                    <a:lumMod val="50000"/>
                  </a:schemeClr>
                </a:solidFill>
                <a:latin typeface="Assistant" pitchFamily="2" charset="-79"/>
                <a:cs typeface="Assistant" pitchFamily="2" charset="-79"/>
              </a:rPr>
              <a:t>‹#›</a:t>
            </a:fld>
            <a:endParaRPr lang="he-IL" sz="1167" dirty="0">
              <a:solidFill>
                <a:schemeClr val="accent5">
                  <a:lumMod val="50000"/>
                </a:schemeClr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32424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BFCFE"/>
          </a:solidFill>
          <a:ln/>
        </p:spPr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24E35F11-1AEC-49E0-ADE5-98960025F95A}"/>
              </a:ext>
            </a:extLst>
          </p:cNvPr>
          <p:cNvSpPr txBox="1"/>
          <p:nvPr userDrawn="1"/>
        </p:nvSpPr>
        <p:spPr>
          <a:xfrm>
            <a:off x="5874466" y="6407778"/>
            <a:ext cx="338554" cy="27193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fld id="{A66F3716-9CC6-43A4-9DA2-52D53B731C4F}" type="slidenum">
              <a:rPr lang="he-IL" sz="1167" smtClean="0">
                <a:solidFill>
                  <a:schemeClr val="accent5">
                    <a:lumMod val="50000"/>
                  </a:schemeClr>
                </a:solidFill>
                <a:latin typeface="Assistant" pitchFamily="2" charset="-79"/>
                <a:cs typeface="Assistant" pitchFamily="2" charset="-79"/>
              </a:rPr>
              <a:t>‹#›</a:t>
            </a:fld>
            <a:endParaRPr lang="he-IL" sz="1167" dirty="0">
              <a:solidFill>
                <a:schemeClr val="accent5">
                  <a:lumMod val="50000"/>
                </a:schemeClr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47342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BFCFE"/>
          </a:solidFill>
          <a:ln/>
        </p:spPr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A3039C7B-2F95-4ACE-9CFA-EE58DBEACE2E}"/>
              </a:ext>
            </a:extLst>
          </p:cNvPr>
          <p:cNvSpPr txBox="1"/>
          <p:nvPr userDrawn="1"/>
        </p:nvSpPr>
        <p:spPr>
          <a:xfrm>
            <a:off x="5874466" y="6407778"/>
            <a:ext cx="338554" cy="27193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fld id="{A66F3716-9CC6-43A4-9DA2-52D53B731C4F}" type="slidenum">
              <a:rPr lang="he-IL" sz="1167" smtClean="0">
                <a:solidFill>
                  <a:schemeClr val="accent5">
                    <a:lumMod val="50000"/>
                  </a:schemeClr>
                </a:solidFill>
                <a:latin typeface="Assistant" pitchFamily="2" charset="-79"/>
                <a:cs typeface="Assistant" pitchFamily="2" charset="-79"/>
              </a:rPr>
              <a:t>‹#›</a:t>
            </a:fld>
            <a:endParaRPr lang="he-IL" sz="1167" dirty="0">
              <a:solidFill>
                <a:schemeClr val="accent5">
                  <a:lumMod val="50000"/>
                </a:schemeClr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58223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BFCFE"/>
          </a:solidFill>
          <a:ln/>
        </p:spPr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3CABEF5C-42A3-439F-A64C-9353FC290170}"/>
              </a:ext>
            </a:extLst>
          </p:cNvPr>
          <p:cNvSpPr txBox="1"/>
          <p:nvPr userDrawn="1"/>
        </p:nvSpPr>
        <p:spPr>
          <a:xfrm>
            <a:off x="5874466" y="6407778"/>
            <a:ext cx="338554" cy="27193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fld id="{A66F3716-9CC6-43A4-9DA2-52D53B731C4F}" type="slidenum">
              <a:rPr lang="he-IL" sz="1167" smtClean="0">
                <a:solidFill>
                  <a:schemeClr val="accent5">
                    <a:lumMod val="50000"/>
                  </a:schemeClr>
                </a:solidFill>
                <a:latin typeface="Assistant" pitchFamily="2" charset="-79"/>
                <a:cs typeface="Assistant" pitchFamily="2" charset="-79"/>
              </a:rPr>
              <a:t>‹#›</a:t>
            </a:fld>
            <a:endParaRPr lang="he-IL" sz="1167" dirty="0">
              <a:solidFill>
                <a:schemeClr val="accent5">
                  <a:lumMod val="50000"/>
                </a:schemeClr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68898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BFCFE"/>
          </a:solidFill>
          <a:ln/>
        </p:spPr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CBD51A73-6700-41D9-908B-B3D33792FF1C}"/>
              </a:ext>
            </a:extLst>
          </p:cNvPr>
          <p:cNvSpPr txBox="1"/>
          <p:nvPr userDrawn="1"/>
        </p:nvSpPr>
        <p:spPr>
          <a:xfrm>
            <a:off x="5874466" y="6407778"/>
            <a:ext cx="338554" cy="27193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fld id="{A66F3716-9CC6-43A4-9DA2-52D53B731C4F}" type="slidenum">
              <a:rPr lang="he-IL" sz="1167" smtClean="0">
                <a:solidFill>
                  <a:schemeClr val="accent5">
                    <a:lumMod val="50000"/>
                  </a:schemeClr>
                </a:solidFill>
                <a:latin typeface="Assistant" pitchFamily="2" charset="-79"/>
                <a:cs typeface="Assistant" pitchFamily="2" charset="-79"/>
              </a:rPr>
              <a:t>‹#›</a:t>
            </a:fld>
            <a:endParaRPr lang="he-IL" sz="1167" dirty="0">
              <a:solidFill>
                <a:schemeClr val="accent5">
                  <a:lumMod val="50000"/>
                </a:schemeClr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73326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BFCFE"/>
          </a:solidFill>
          <a:ln/>
        </p:spPr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7496E576-2559-4F87-B821-5338E2FD04DF}"/>
              </a:ext>
            </a:extLst>
          </p:cNvPr>
          <p:cNvSpPr txBox="1"/>
          <p:nvPr userDrawn="1"/>
        </p:nvSpPr>
        <p:spPr>
          <a:xfrm>
            <a:off x="5874466" y="6407778"/>
            <a:ext cx="338554" cy="27193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fld id="{A66F3716-9CC6-43A4-9DA2-52D53B731C4F}" type="slidenum">
              <a:rPr lang="he-IL" sz="1167" smtClean="0">
                <a:solidFill>
                  <a:schemeClr val="accent5">
                    <a:lumMod val="50000"/>
                  </a:schemeClr>
                </a:solidFill>
                <a:latin typeface="Assistant" pitchFamily="2" charset="-79"/>
                <a:cs typeface="Assistant" pitchFamily="2" charset="-79"/>
              </a:rPr>
              <a:t>‹#›</a:t>
            </a:fld>
            <a:endParaRPr lang="he-IL" sz="1167" dirty="0">
              <a:solidFill>
                <a:schemeClr val="accent5">
                  <a:lumMod val="50000"/>
                </a:schemeClr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19990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BFCFE"/>
          </a:solidFill>
          <a:ln/>
        </p:spPr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6DAB7DA-4670-4BF2-92ED-B064C73EEC51}"/>
              </a:ext>
            </a:extLst>
          </p:cNvPr>
          <p:cNvSpPr txBox="1"/>
          <p:nvPr userDrawn="1"/>
        </p:nvSpPr>
        <p:spPr>
          <a:xfrm>
            <a:off x="5874466" y="6407778"/>
            <a:ext cx="338554" cy="27193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fld id="{A66F3716-9CC6-43A4-9DA2-52D53B731C4F}" type="slidenum">
              <a:rPr lang="he-IL" sz="1167" smtClean="0">
                <a:solidFill>
                  <a:schemeClr val="accent5">
                    <a:lumMod val="50000"/>
                  </a:schemeClr>
                </a:solidFill>
                <a:latin typeface="Assistant" pitchFamily="2" charset="-79"/>
                <a:cs typeface="Assistant" pitchFamily="2" charset="-79"/>
              </a:rPr>
              <a:t>‹#›</a:t>
            </a:fld>
            <a:endParaRPr lang="he-IL" sz="1167" dirty="0">
              <a:solidFill>
                <a:schemeClr val="accent5">
                  <a:lumMod val="50000"/>
                </a:schemeClr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80747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2BE64FC3-AC77-4F49-9047-609BFA4FFB12}"/>
              </a:ext>
            </a:extLst>
          </p:cNvPr>
          <p:cNvSpPr txBox="1"/>
          <p:nvPr userDrawn="1"/>
        </p:nvSpPr>
        <p:spPr>
          <a:xfrm>
            <a:off x="5874466" y="6407778"/>
            <a:ext cx="338554" cy="27193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fld id="{A66F3716-9CC6-43A4-9DA2-52D53B731C4F}" type="slidenum">
              <a:rPr lang="he-IL" sz="1167" smtClean="0">
                <a:solidFill>
                  <a:schemeClr val="accent5">
                    <a:lumMod val="50000"/>
                  </a:schemeClr>
                </a:solidFill>
                <a:latin typeface="Assistant" pitchFamily="2" charset="-79"/>
                <a:cs typeface="Assistant" pitchFamily="2" charset="-79"/>
              </a:rPr>
              <a:t>‹#›</a:t>
            </a:fld>
            <a:endParaRPr lang="he-IL" sz="1167" dirty="0">
              <a:solidFill>
                <a:schemeClr val="accent5">
                  <a:lumMod val="50000"/>
                </a:schemeClr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38848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ctr" defTabSz="761940" rtl="0" eaLnBrk="1" latinLnBrk="0" hangingPunct="1"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28" indent="-285728" algn="l" defTabSz="7619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19075" indent="-238105" algn="l" defTabSz="761940" rtl="0" eaLnBrk="1" latinLnBrk="0" hangingPunct="1">
        <a:spcBef>
          <a:spcPct val="20000"/>
        </a:spcBef>
        <a:buFont typeface="Arial" pitchFamily="34" charset="0"/>
        <a:buChar char="–"/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952424" indent="-190484" algn="l" defTabSz="76194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33393" indent="-190484" algn="l" defTabSz="761940" rtl="0" eaLnBrk="1" latinLnBrk="0" hangingPunct="1">
        <a:spcBef>
          <a:spcPct val="20000"/>
        </a:spcBef>
        <a:buFont typeface="Arial" pitchFamily="34" charset="0"/>
        <a:buChar char="–"/>
        <a:defRPr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714362" indent="-190484" algn="l" defTabSz="761940" rtl="0" eaLnBrk="1" latinLnBrk="0" hangingPunct="1">
        <a:spcBef>
          <a:spcPct val="20000"/>
        </a:spcBef>
        <a:buFont typeface="Arial" pitchFamily="34" charset="0"/>
        <a:buChar char="»"/>
        <a:defRPr sz="1667" kern="1200">
          <a:solidFill>
            <a:schemeClr val="tx1"/>
          </a:solidFill>
          <a:latin typeface="+mn-lt"/>
          <a:ea typeface="+mn-ea"/>
          <a:cs typeface="+mn-cs"/>
        </a:defRPr>
      </a:lvl5pPr>
      <a:lvl6pPr marL="2095332" indent="-190484" algn="l" defTabSz="761940" rtl="0" eaLnBrk="1" latinLnBrk="0" hangingPunct="1">
        <a:spcBef>
          <a:spcPct val="20000"/>
        </a:spcBef>
        <a:buFont typeface="Arial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6pPr>
      <a:lvl7pPr marL="2476302" indent="-190484" algn="l" defTabSz="761940" rtl="0" eaLnBrk="1" latinLnBrk="0" hangingPunct="1">
        <a:spcBef>
          <a:spcPct val="20000"/>
        </a:spcBef>
        <a:buFont typeface="Arial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7pPr>
      <a:lvl8pPr marL="2857272" indent="-190484" algn="l" defTabSz="761940" rtl="0" eaLnBrk="1" latinLnBrk="0" hangingPunct="1">
        <a:spcBef>
          <a:spcPct val="20000"/>
        </a:spcBef>
        <a:buFont typeface="Arial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8pPr>
      <a:lvl9pPr marL="3238240" indent="-190484" algn="l" defTabSz="761940" rtl="0" eaLnBrk="1" latinLnBrk="0" hangingPunct="1">
        <a:spcBef>
          <a:spcPct val="20000"/>
        </a:spcBef>
        <a:buFont typeface="Arial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4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70" algn="l" defTabSz="76194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40" algn="l" defTabSz="76194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08" algn="l" defTabSz="76194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878" algn="l" defTabSz="76194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848" algn="l" defTabSz="76194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818" algn="l" defTabSz="76194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787" algn="l" defTabSz="76194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756" algn="l" defTabSz="76194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>
            <a:extLst>
              <a:ext uri="{FF2B5EF4-FFF2-40B4-BE49-F238E27FC236}">
                <a16:creationId xmlns:a16="http://schemas.microsoft.com/office/drawing/2014/main" id="{0EAE8DE2-C92D-B559-A96F-D03C3959B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832A494F-D719-8507-2529-1B102D2A2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813C3EE9-E272-1028-7627-E5ED1F27FB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4D17A3-0BD7-4D8D-AF4E-47E3FC646AB7}" type="datetimeFigureOut">
              <a:rPr lang="he-IL" smtClean="0"/>
              <a:t>ו'/תשרי/תשפ"ו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C262CEB2-7AFE-8B09-9E09-84E72B6DC7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19E4B44D-F7CD-F667-189D-4629370016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3350E1-7897-4B22-A15E-23120C15A7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68519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3eXQYiB234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5" Type="http://schemas.openxmlformats.org/officeDocument/2006/relationships/hyperlink" Target="mailto:hazira@mof.gov.il" TargetMode="Externa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2059808" y="2074885"/>
            <a:ext cx="7892358" cy="590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defTabSz="761940">
              <a:lnSpc>
                <a:spcPts val="4625"/>
              </a:lnSpc>
            </a:pPr>
            <a:r>
              <a:rPr lang="en-US" sz="3708" b="1" dirty="0">
                <a:solidFill>
                  <a:srgbClr val="3257B8"/>
                </a:solidFill>
                <a:latin typeface="Assistant" panose="00000500000000000000" pitchFamily="2" charset="-79"/>
                <a:ea typeface="Roboto Slab" panose="020B0604020202020204" charset="0"/>
                <a:cs typeface="Assistant" panose="00000500000000000000" pitchFamily="2" charset="-79"/>
              </a:rPr>
              <a:t>RFD </a:t>
            </a:r>
            <a:r>
              <a:rPr lang="he-IL" sz="3708" b="1" dirty="0">
                <a:solidFill>
                  <a:srgbClr val="3257B8"/>
                </a:solidFill>
                <a:latin typeface="Assistant" panose="00000500000000000000" pitchFamily="2" charset="-79"/>
                <a:ea typeface="Roboto Slab" panose="020B0604020202020204" charset="0"/>
                <a:cs typeface="Assistant" panose="00000500000000000000" pitchFamily="2" charset="-79"/>
              </a:rPr>
              <a:t>- פתרון למעקב אחרי תשלומים של הממשלה</a:t>
            </a:r>
          </a:p>
          <a:p>
            <a:pPr algn="ctr" defTabSz="761940">
              <a:lnSpc>
                <a:spcPts val="4625"/>
              </a:lnSpc>
            </a:pPr>
            <a:endParaRPr lang="he-IL" sz="3708" b="1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endParaRPr>
          </a:p>
          <a:p>
            <a:pPr algn="ctr" defTabSz="761940">
              <a:lnSpc>
                <a:spcPts val="4625"/>
              </a:lnSpc>
            </a:pPr>
            <a:r>
              <a:rPr lang="he-IL" sz="3708" dirty="0">
                <a:solidFill>
                  <a:srgbClr val="3257B8"/>
                </a:solidFill>
                <a:latin typeface="Assistant" panose="00000500000000000000" pitchFamily="2" charset="-79"/>
                <a:ea typeface="Roboto Slab" panose="020B0604020202020204" charset="0"/>
                <a:cs typeface="Assistant" panose="00000500000000000000" pitchFamily="2" charset="-79"/>
              </a:rPr>
              <a:t>חטיבת חדשנות, </a:t>
            </a:r>
            <a:r>
              <a:rPr lang="he-IL" sz="3708" dirty="0" err="1">
                <a:solidFill>
                  <a:srgbClr val="3257B8"/>
                </a:solidFill>
                <a:latin typeface="Assistant" panose="00000500000000000000" pitchFamily="2" charset="-79"/>
                <a:ea typeface="Roboto Slab" panose="020B0604020202020204" charset="0"/>
                <a:cs typeface="Assistant" panose="00000500000000000000" pitchFamily="2" charset="-79"/>
              </a:rPr>
              <a:t>דיגיטל</a:t>
            </a:r>
            <a:r>
              <a:rPr lang="he-IL" sz="3708" dirty="0">
                <a:solidFill>
                  <a:srgbClr val="3257B8"/>
                </a:solidFill>
                <a:latin typeface="Assistant" panose="00000500000000000000" pitchFamily="2" charset="-79"/>
                <a:ea typeface="Roboto Slab" panose="020B0604020202020204" charset="0"/>
                <a:cs typeface="Assistant" panose="00000500000000000000" pitchFamily="2" charset="-79"/>
              </a:rPr>
              <a:t> ודאטה</a:t>
            </a:r>
          </a:p>
          <a:p>
            <a:pPr algn="ctr" defTabSz="761940">
              <a:lnSpc>
                <a:spcPts val="4625"/>
              </a:lnSpc>
            </a:pPr>
            <a:endParaRPr lang="he-IL" sz="3708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endParaRPr>
          </a:p>
          <a:p>
            <a:pPr algn="ctr" defTabSz="761940">
              <a:lnSpc>
                <a:spcPts val="4625"/>
              </a:lnSpc>
            </a:pPr>
            <a:r>
              <a:rPr lang="he-IL" sz="3708" dirty="0">
                <a:solidFill>
                  <a:srgbClr val="3257B8"/>
                </a:solidFill>
                <a:latin typeface="Assistant" panose="00000500000000000000" pitchFamily="2" charset="-79"/>
                <a:ea typeface="Roboto Slab" panose="020B0604020202020204" charset="0"/>
                <a:cs typeface="Assistant" panose="00000500000000000000" pitchFamily="2" charset="-79"/>
              </a:rPr>
              <a:t>2025\9\28</a:t>
            </a:r>
            <a:endParaRPr lang="en-US" sz="3708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endParaRPr>
          </a:p>
          <a:p>
            <a:pPr algn="ctr" defTabSz="761940">
              <a:lnSpc>
                <a:spcPts val="4625"/>
              </a:lnSpc>
            </a:pPr>
            <a:endParaRPr lang="he-IL" sz="3708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endParaRP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DA714911-8C00-43D1-AE48-3193274A74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567" y="-607895"/>
            <a:ext cx="3487078" cy="24652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4DEAD-1AC9-D8EC-77B8-0CB440422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תמונה 2">
            <a:extLst>
              <a:ext uri="{FF2B5EF4-FFF2-40B4-BE49-F238E27FC236}">
                <a16:creationId xmlns:a16="http://schemas.microsoft.com/office/drawing/2014/main" id="{19B916AC-10DB-9906-8D87-66DDC9B34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8539" y="5993476"/>
            <a:ext cx="3016405" cy="596931"/>
          </a:xfrm>
          <a:prstGeom prst="rect">
            <a:avLst/>
          </a:prstGeom>
        </p:spPr>
      </p:pic>
      <p:pic>
        <p:nvPicPr>
          <p:cNvPr id="4" name="Picture 8">
            <a:hlinkClick r:id="rId3"/>
            <a:extLst>
              <a:ext uri="{FF2B5EF4-FFF2-40B4-BE49-F238E27FC236}">
                <a16:creationId xmlns:a16="http://schemas.microsoft.com/office/drawing/2014/main" id="{6D8AAD3C-4F6F-B871-412A-E5500EB13D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0650" b="14847"/>
          <a:stretch/>
        </p:blipFill>
        <p:spPr>
          <a:xfrm>
            <a:off x="494544" y="897964"/>
            <a:ext cx="11202911" cy="2843718"/>
          </a:xfrm>
          <a:prstGeom prst="roundRect">
            <a:avLst>
              <a:gd name="adj" fmla="val 12420"/>
            </a:avLst>
          </a:prstGeom>
        </p:spPr>
      </p:pic>
      <p:sp>
        <p:nvSpPr>
          <p:cNvPr id="6" name="תיבת טקסט 9">
            <a:extLst>
              <a:ext uri="{FF2B5EF4-FFF2-40B4-BE49-F238E27FC236}">
                <a16:creationId xmlns:a16="http://schemas.microsoft.com/office/drawing/2014/main" id="{F9E18EC8-C129-9869-2433-6403CCB3B30E}"/>
              </a:ext>
            </a:extLst>
          </p:cNvPr>
          <p:cNvSpPr txBox="1"/>
          <p:nvPr/>
        </p:nvSpPr>
        <p:spPr>
          <a:xfrm>
            <a:off x="7586386" y="2718651"/>
            <a:ext cx="31245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ssistant" pitchFamily="2" charset="-79"/>
                <a:ea typeface="+mn-ea"/>
                <a:cs typeface="Assistant" pitchFamily="2" charset="-79"/>
              </a:rPr>
              <a:t>צוות חדשנות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ssistant" pitchFamily="2" charset="-79"/>
                <a:ea typeface="+mn-ea"/>
                <a:cs typeface="Assistant" pitchFamily="2" charset="-79"/>
              </a:rPr>
              <a:t>IDEA</a:t>
            </a:r>
            <a:r>
              <a:rPr kumimoji="0" lang="he-IL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ssistant" pitchFamily="2" charset="-79"/>
                <a:ea typeface="+mn-ea"/>
                <a:cs typeface="Assistant" pitchFamily="2" charset="-79"/>
              </a:rPr>
              <a:t> – מינהל הרכש הממשלתי</a:t>
            </a:r>
          </a:p>
        </p:txBody>
      </p:sp>
      <p:sp>
        <p:nvSpPr>
          <p:cNvPr id="7" name="תיבת טקסט 9">
            <a:extLst>
              <a:ext uri="{FF2B5EF4-FFF2-40B4-BE49-F238E27FC236}">
                <a16:creationId xmlns:a16="http://schemas.microsoft.com/office/drawing/2014/main" id="{C4585D32-08E7-1E1A-F51F-D2011DCA3C3F}"/>
              </a:ext>
            </a:extLst>
          </p:cNvPr>
          <p:cNvSpPr txBox="1"/>
          <p:nvPr/>
        </p:nvSpPr>
        <p:spPr>
          <a:xfrm>
            <a:off x="4910190" y="1277655"/>
            <a:ext cx="58007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ssistant" pitchFamily="2" charset="-79"/>
                <a:ea typeface="+mn-ea"/>
                <a:cs typeface="Assistant" pitchFamily="2" charset="-79"/>
              </a:rPr>
              <a:t>זירת האתגרים הממשלתית!</a:t>
            </a:r>
            <a:endParaRPr kumimoji="0" lang="he-IL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ssistant" pitchFamily="2" charset="-79"/>
              <a:ea typeface="+mn-ea"/>
              <a:cs typeface="Assistant" pitchFamily="2" charset="-79"/>
            </a:endParaRPr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7BE096A4-46B8-DDF8-8CB2-449F27192E10}"/>
              </a:ext>
            </a:extLst>
          </p:cNvPr>
          <p:cNvSpPr txBox="1"/>
          <p:nvPr/>
        </p:nvSpPr>
        <p:spPr>
          <a:xfrm>
            <a:off x="4910185" y="1862944"/>
            <a:ext cx="58007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ssistant" pitchFamily="2" charset="-79"/>
                <a:ea typeface="+mn-ea"/>
                <a:cs typeface="Assistant" pitchFamily="2" charset="-79"/>
              </a:rPr>
              <a:t>לראשונה, אפשרות קלה לשיח ישיר של השוק העסקי עם הממשלה!</a:t>
            </a:r>
          </a:p>
        </p:txBody>
      </p: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E06256B6-CDB8-9646-1D43-2C17DF23C011}"/>
              </a:ext>
            </a:extLst>
          </p:cNvPr>
          <p:cNvSpPr txBox="1"/>
          <p:nvPr/>
        </p:nvSpPr>
        <p:spPr>
          <a:xfrm>
            <a:off x="693680" y="4064444"/>
            <a:ext cx="1052085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0" i="0" u="none" strike="noStrike" kern="1200" cap="none" spc="0" normalizeH="0" baseline="0" noProof="0" dirty="0">
                <a:ln>
                  <a:noFill/>
                </a:ln>
                <a:solidFill>
                  <a:srgbClr val="09527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זירת האתגרים </a:t>
            </a:r>
            <a:r>
              <a:rPr kumimoji="0" lang="he-IL" sz="3200" b="0" i="0" u="none" strike="noStrike" kern="1200" cap="none" spc="0" normalizeH="0" baseline="0" noProof="0">
                <a:ln>
                  <a:noFill/>
                </a:ln>
                <a:solidFill>
                  <a:srgbClr val="09527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הינה פלטפורמה </a:t>
            </a:r>
            <a:r>
              <a:rPr kumimoji="0" lang="he-IL" sz="3200" b="0" i="0" u="none" strike="noStrike" kern="1200" cap="none" spc="0" normalizeH="0" baseline="0" noProof="0" dirty="0">
                <a:ln>
                  <a:noFill/>
                </a:ln>
                <a:solidFill>
                  <a:srgbClr val="09527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המאפשרת שיח, התייעצות ושיתוף מידע, בהליך דיגיטלי פשוט, בין משרדי הממשלה והשוק העסקי.</a:t>
            </a:r>
          </a:p>
        </p:txBody>
      </p:sp>
    </p:spTree>
    <p:extLst>
      <p:ext uri="{BB962C8B-B14F-4D97-AF65-F5344CB8AC3E}">
        <p14:creationId xmlns:p14="http://schemas.microsoft.com/office/powerpoint/2010/main" val="2010554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EB2930-3570-4245-C74E-F72FCC2827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תמונה 2">
            <a:extLst>
              <a:ext uri="{FF2B5EF4-FFF2-40B4-BE49-F238E27FC236}">
                <a16:creationId xmlns:a16="http://schemas.microsoft.com/office/drawing/2014/main" id="{DE646E94-6289-DDB1-A51A-13ACE71C2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0864" y="5554501"/>
            <a:ext cx="4213905" cy="833910"/>
          </a:xfrm>
          <a:prstGeom prst="rect">
            <a:avLst/>
          </a:prstGeom>
        </p:spPr>
      </p:pic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655A416F-E425-9589-0796-A89E5388BB05}"/>
              </a:ext>
            </a:extLst>
          </p:cNvPr>
          <p:cNvSpPr txBox="1"/>
          <p:nvPr/>
        </p:nvSpPr>
        <p:spPr>
          <a:xfrm>
            <a:off x="1578044" y="493630"/>
            <a:ext cx="7099455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0" i="0" u="none" strike="noStrike" kern="1200" cap="none" spc="0" normalizeH="0" baseline="0" noProof="0" dirty="0">
                <a:ln>
                  <a:noFill/>
                </a:ln>
                <a:solidFill>
                  <a:srgbClr val="09527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מזמינה אתכם להצטרף למאמץ הלאומי לשיקום ולפיתוח יישובי חבל 'התקומה' ותושביו</a:t>
            </a:r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8FF4531D-8AC1-1C67-B91E-3D9D8B362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" y="2393210"/>
            <a:ext cx="6695093" cy="4464790"/>
          </a:xfrm>
          <a:prstGeom prst="rect">
            <a:avLst/>
          </a:prstGeom>
        </p:spPr>
      </p:pic>
      <p:pic>
        <p:nvPicPr>
          <p:cNvPr id="1028" name="Picture 4" descr="מנהלת תקומה">
            <a:extLst>
              <a:ext uri="{FF2B5EF4-FFF2-40B4-BE49-F238E27FC236}">
                <a16:creationId xmlns:a16="http://schemas.microsoft.com/office/drawing/2014/main" id="{A036AAA4-E06F-9BD4-8A06-B5E2B9605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7499" y="393924"/>
            <a:ext cx="3068441" cy="127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A67B1E56-EF23-31D9-E366-14C527346210}"/>
              </a:ext>
            </a:extLst>
          </p:cNvPr>
          <p:cNvSpPr txBox="1"/>
          <p:nvPr/>
        </p:nvSpPr>
        <p:spPr>
          <a:xfrm>
            <a:off x="6737130" y="3541988"/>
            <a:ext cx="4950372" cy="21852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Arial" panose="020B0604020202020204" pitchFamily="34" charset="0"/>
              </a:rPr>
              <a:t>מוקד תמיכה טכני 074-7648810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Arial" panose="020B0604020202020204" pitchFamily="34" charset="0"/>
              </a:rPr>
              <a:t>פעיל בימים א-ה בין השעות 9:00-17:00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Arial" panose="020B0604020202020204" pitchFamily="34" charset="0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hlinkClick r:id="rId5"/>
              </a:rPr>
              <a:t>hazira@mof.gov.il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937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3680376" y="278306"/>
            <a:ext cx="5507137" cy="590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defTabSz="761940">
              <a:lnSpc>
                <a:spcPts val="4625"/>
              </a:lnSpc>
            </a:pPr>
            <a:r>
              <a:rPr lang="he-IL" sz="3708" dirty="0">
                <a:solidFill>
                  <a:srgbClr val="3257B8"/>
                </a:solidFill>
                <a:latin typeface="Assistant" panose="00000500000000000000" pitchFamily="2" charset="-79"/>
                <a:ea typeface="Roboto Slab" panose="020B0604020202020204" charset="0"/>
                <a:cs typeface="Assistant" panose="00000500000000000000" pitchFamily="2" charset="-79"/>
              </a:rPr>
              <a:t>סדר יום</a:t>
            </a:r>
          </a:p>
          <a:p>
            <a:pPr algn="ctr" defTabSz="761940">
              <a:lnSpc>
                <a:spcPts val="4625"/>
              </a:lnSpc>
            </a:pPr>
            <a:endParaRPr lang="he-IL" sz="3708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endParaRP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DA714911-8C00-43D1-AE48-3193274A74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974" y="-760295"/>
            <a:ext cx="2695661" cy="1905760"/>
          </a:xfrm>
          <a:prstGeom prst="rect">
            <a:avLst/>
          </a:prstGeom>
        </p:spPr>
      </p:pic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5A9D66CA-53C4-4511-98FE-C3340F692B6E}"/>
              </a:ext>
            </a:extLst>
          </p:cNvPr>
          <p:cNvSpPr txBox="1"/>
          <p:nvPr/>
        </p:nvSpPr>
        <p:spPr>
          <a:xfrm>
            <a:off x="2533650" y="1497605"/>
            <a:ext cx="9301813" cy="55985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>
              <a:solidFill>
                <a:srgbClr val="002060"/>
              </a:solidFill>
            </a:endParaRP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§"/>
            </a:pP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הכרות עם דרישות האתגר והשתתפות בפיילוט </a:t>
            </a: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§"/>
            </a:pP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הצגת שלבי התהליך</a:t>
            </a: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§"/>
            </a:pP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הסבר על השתתפות בזירת האתגרים הממשלתית</a:t>
            </a: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§"/>
            </a:pP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שאלות ותשובות</a:t>
            </a:r>
            <a:endParaRPr lang="en-US" sz="28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8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8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0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000" b="1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000" b="1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870328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5664183" y="554816"/>
            <a:ext cx="5507137" cy="590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defTabSz="761940">
              <a:lnSpc>
                <a:spcPts val="4625"/>
              </a:lnSpc>
            </a:pPr>
            <a:r>
              <a:rPr lang="he-IL" sz="3708" dirty="0">
                <a:solidFill>
                  <a:srgbClr val="3257B8"/>
                </a:solidFill>
                <a:latin typeface="Assistant" panose="00000500000000000000" pitchFamily="2" charset="-79"/>
                <a:ea typeface="Roboto Slab" panose="020B0604020202020204" charset="0"/>
                <a:cs typeface="Assistant" panose="00000500000000000000" pitchFamily="2" charset="-79"/>
              </a:rPr>
              <a:t>תיאור האתגר</a:t>
            </a: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DA714911-8C00-43D1-AE48-3193274A74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974" y="-760295"/>
            <a:ext cx="2695661" cy="1905760"/>
          </a:xfrm>
          <a:prstGeom prst="rect">
            <a:avLst/>
          </a:prstGeom>
        </p:spPr>
      </p:pic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5A9D66CA-53C4-4511-98FE-C3340F692B6E}"/>
              </a:ext>
            </a:extLst>
          </p:cNvPr>
          <p:cNvSpPr txBox="1"/>
          <p:nvPr/>
        </p:nvSpPr>
        <p:spPr>
          <a:xfrm>
            <a:off x="4937760" y="929819"/>
            <a:ext cx="7108565" cy="44494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sz="2000" dirty="0">
              <a:solidFill>
                <a:srgbClr val="002060"/>
              </a:solidFill>
            </a:endParaRPr>
          </a:p>
          <a:p>
            <a:pPr defTabSz="761940">
              <a:lnSpc>
                <a:spcPts val="4625"/>
              </a:lnSpc>
            </a:pPr>
            <a:r>
              <a:rPr lang="he-IL" sz="20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הממשלה מעבירה תקציבים לצרכים שונים על מנת לפתח שירותים ציבוריים וחברתיים ואולם קיים קושי לעקוב אחרי התשלומים כדי לוודא שיגיעו ליעדם</a:t>
            </a:r>
          </a:p>
          <a:p>
            <a:pPr defTabSz="761940">
              <a:lnSpc>
                <a:spcPts val="4625"/>
              </a:lnSpc>
            </a:pPr>
            <a:endParaRPr lang="he-IL" sz="20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algn="ctr" defTabSz="761940">
              <a:lnSpc>
                <a:spcPts val="4625"/>
              </a:lnSpc>
            </a:pPr>
            <a:r>
              <a:rPr lang="he-IL" sz="3708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מטרת האתגר</a:t>
            </a:r>
          </a:p>
          <a:p>
            <a:pPr defTabSz="761940">
              <a:lnSpc>
                <a:spcPts val="4625"/>
              </a:lnSpc>
            </a:pPr>
            <a:r>
              <a:rPr lang="he-IL" sz="20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איתור פתרון טכנולוגי אשר יספק יכולת מעקב, בקרה ופיקוח על תשלומים והתקשרויות בפרויקטים הממומנים מתקציב המדינה.</a:t>
            </a:r>
          </a:p>
          <a:p>
            <a:pPr defTabSz="761940">
              <a:lnSpc>
                <a:spcPts val="4625"/>
              </a:lnSpc>
            </a:pPr>
            <a:endParaRPr lang="he-IL" sz="2000" u="sng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</p:txBody>
      </p:sp>
      <p:pic>
        <p:nvPicPr>
          <p:cNvPr id="10" name="תמונה 9">
            <a:extLst>
              <a:ext uri="{FF2B5EF4-FFF2-40B4-BE49-F238E27FC236}">
                <a16:creationId xmlns:a16="http://schemas.microsoft.com/office/drawing/2014/main" id="{7D5A6F38-A79C-4975-9081-909E0E1D37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201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7718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2D425471-0CED-43AA-A4DF-7E43D4B83185}"/>
              </a:ext>
            </a:extLst>
          </p:cNvPr>
          <p:cNvSpPr txBox="1"/>
          <p:nvPr/>
        </p:nvSpPr>
        <p:spPr>
          <a:xfrm>
            <a:off x="539015" y="-163629"/>
            <a:ext cx="10961023" cy="32389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>
              <a:solidFill>
                <a:srgbClr val="002060"/>
              </a:solidFill>
            </a:endParaRPr>
          </a:p>
          <a:p>
            <a:pPr defTabSz="761940">
              <a:lnSpc>
                <a:spcPts val="4625"/>
              </a:lnSpc>
            </a:pPr>
            <a:r>
              <a:rPr lang="he-IL" sz="2800" b="1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דוגמא ל-</a:t>
            </a:r>
            <a:r>
              <a:rPr lang="en-US" sz="2800" b="1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USE CASE</a:t>
            </a:r>
            <a:r>
              <a:rPr lang="he-IL" sz="2800" b="1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 – העברת תקציב לרשות מקומית להקמת בית ספר חדש</a:t>
            </a:r>
            <a:endParaRPr lang="en-US" sz="2800" b="1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8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0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000" b="1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000" b="1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24879703-D85C-4981-A1E4-880FD9F2DA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7" r="869"/>
          <a:stretch/>
        </p:blipFill>
        <p:spPr>
          <a:xfrm>
            <a:off x="1313294" y="1020277"/>
            <a:ext cx="9823136" cy="576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521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3680376" y="269507"/>
            <a:ext cx="5507137" cy="590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defTabSz="761940">
              <a:lnSpc>
                <a:spcPts val="4625"/>
              </a:lnSpc>
            </a:pPr>
            <a:r>
              <a:rPr lang="he-IL" sz="3708" b="1" dirty="0">
                <a:solidFill>
                  <a:srgbClr val="3257B8"/>
                </a:solidFill>
                <a:latin typeface="Assistant" panose="00000500000000000000" pitchFamily="2" charset="-79"/>
                <a:ea typeface="Roboto Slab" panose="020B0604020202020204" charset="0"/>
                <a:cs typeface="Assistant" panose="00000500000000000000" pitchFamily="2" charset="-79"/>
              </a:rPr>
              <a:t>האתגרים המרכזיים במצב כיום</a:t>
            </a:r>
          </a:p>
          <a:p>
            <a:pPr algn="ctr" defTabSz="761940">
              <a:lnSpc>
                <a:spcPts val="4625"/>
              </a:lnSpc>
            </a:pPr>
            <a:endParaRPr lang="he-IL" sz="3708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endParaRP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DA714911-8C00-43D1-AE48-3193274A74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974" y="-760295"/>
            <a:ext cx="2695661" cy="1905760"/>
          </a:xfrm>
          <a:prstGeom prst="rect">
            <a:avLst/>
          </a:prstGeom>
        </p:spPr>
      </p:pic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5A9D66CA-53C4-4511-98FE-C3340F692B6E}"/>
              </a:ext>
            </a:extLst>
          </p:cNvPr>
          <p:cNvSpPr txBox="1"/>
          <p:nvPr/>
        </p:nvSpPr>
        <p:spPr>
          <a:xfrm>
            <a:off x="0" y="1254792"/>
            <a:ext cx="11922090" cy="76811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Ø"/>
            </a:pP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קושי </a:t>
            </a:r>
            <a:r>
              <a:rPr lang="he-IL" sz="2800" dirty="0" err="1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בוידוא</a:t>
            </a: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 העברת תשלום עבור שירות אשר התבצע בפועל ו/או התקיים בשטח.</a:t>
            </a: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Ø"/>
            </a:pP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תיעוד חלקי ולא רציף של תהליך המימון. </a:t>
            </a: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Ø"/>
            </a:pP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היעדר מידע מפורט על ספקי המשנה של הקבלן.</a:t>
            </a: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Ø"/>
            </a:pP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פיזור נתוני התשלומים בין מספר מערכות (מערכות פיננסיות, בנקים, חוזים).</a:t>
            </a: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Ø"/>
            </a:pP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חשיפה מוגברת להונאות, חריגות תקציביות וזליגת כספים לגורמים לא לגיטימיים/עבריינים. </a:t>
            </a: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Ø"/>
            </a:pP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קושי בקישור בין התשלומים לביצוע העבודות/משימות בשטח.</a:t>
            </a: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Ø"/>
            </a:pP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צורך בניהול שינוי תרבותי לצורך הטמעת פתרונות דיגיטליים בנושאי תשלומים.</a:t>
            </a: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Ø"/>
            </a:pPr>
            <a:endParaRPr lang="he-IL" sz="28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8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0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000" b="1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000" b="1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0125576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6328326" y="906956"/>
            <a:ext cx="5507137" cy="590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defTabSz="761940">
              <a:lnSpc>
                <a:spcPts val="4625"/>
              </a:lnSpc>
            </a:pPr>
            <a:r>
              <a:rPr lang="he-IL" sz="3708" dirty="0">
                <a:solidFill>
                  <a:srgbClr val="3257B8"/>
                </a:solidFill>
                <a:latin typeface="Assistant" panose="00000500000000000000" pitchFamily="2" charset="-79"/>
                <a:ea typeface="Roboto Slab" panose="020B0604020202020204" charset="0"/>
                <a:cs typeface="Assistant" panose="00000500000000000000" pitchFamily="2" charset="-79"/>
              </a:rPr>
              <a:t>מה אנחנו מחפשים?</a:t>
            </a: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DA714911-8C00-43D1-AE48-3193274A74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974" y="-760295"/>
            <a:ext cx="2695661" cy="1905760"/>
          </a:xfrm>
          <a:prstGeom prst="rect">
            <a:avLst/>
          </a:prstGeom>
        </p:spPr>
      </p:pic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5A9D66CA-53C4-4511-98FE-C3340F692B6E}"/>
              </a:ext>
            </a:extLst>
          </p:cNvPr>
          <p:cNvSpPr txBox="1"/>
          <p:nvPr/>
        </p:nvSpPr>
        <p:spPr>
          <a:xfrm>
            <a:off x="5962650" y="1497605"/>
            <a:ext cx="6182650" cy="51419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761940">
              <a:lnSpc>
                <a:spcPts val="4625"/>
              </a:lnSpc>
            </a:pPr>
            <a:r>
              <a:rPr lang="he-IL" sz="2000" u="sng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פתרון שיכלול את הרכיבים הבאים:</a:t>
            </a:r>
          </a:p>
          <a:p>
            <a:pPr defTabSz="761940">
              <a:lnSpc>
                <a:spcPts val="4625"/>
              </a:lnSpc>
            </a:pPr>
            <a:endParaRPr lang="he-IL" sz="20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algn="r" rtl="1"/>
            <a:r>
              <a:rPr lang="he-IL" sz="2000" b="1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תיעוד ותחקור של שרשרת התשלומים </a:t>
            </a:r>
            <a:r>
              <a:rPr lang="he-IL" sz="20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– מערכת המאפשרת תיעוד ברור, שקוף וזמין של כל שלבי ההתקשרויות והתשלומים, כולל הצגת זהות הספקים;</a:t>
            </a:r>
          </a:p>
          <a:p>
            <a:pPr algn="r" rtl="1"/>
            <a:endParaRPr lang="he-IL" sz="20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algn="r" rtl="1"/>
            <a:r>
              <a:rPr lang="he-IL" sz="2000" b="1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בקרה על עמידה באבני דרך </a:t>
            </a:r>
            <a:r>
              <a:rPr lang="he-IL" sz="20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– יכולות ניטור בזמן אמת של התקדמות הפרויקט בהתאם לאבני הדרך שהוגדרו;</a:t>
            </a:r>
          </a:p>
          <a:p>
            <a:pPr algn="r" rtl="1"/>
            <a:endParaRPr lang="he-IL" sz="20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algn="r" rtl="1"/>
            <a:r>
              <a:rPr lang="he-IL" sz="2000" b="1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ביצוע ואימות תשלומים בפועל </a:t>
            </a:r>
            <a:r>
              <a:rPr lang="he-IL" sz="20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– כולל אינטגרציה עם מערכות תשלומים קיימות וביצוע תשלומים מותנים באימות הביצוע.</a:t>
            </a:r>
          </a:p>
          <a:p>
            <a:pPr defTabSz="761940">
              <a:lnSpc>
                <a:spcPts val="4625"/>
              </a:lnSpc>
            </a:pPr>
            <a:endParaRPr lang="he-IL" sz="20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000" u="sng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624CB8FF-F56A-4812-98B5-4E11C6BD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62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5960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3680376" y="269507"/>
            <a:ext cx="5507137" cy="590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defTabSz="761940">
              <a:lnSpc>
                <a:spcPts val="4625"/>
              </a:lnSpc>
            </a:pPr>
            <a:r>
              <a:rPr lang="he-IL" sz="3708" dirty="0">
                <a:solidFill>
                  <a:srgbClr val="3257B8"/>
                </a:solidFill>
                <a:latin typeface="Assistant" panose="00000500000000000000" pitchFamily="2" charset="-79"/>
                <a:ea typeface="Roboto Slab" panose="020B0604020202020204" charset="0"/>
                <a:cs typeface="Assistant" panose="00000500000000000000" pitchFamily="2" charset="-79"/>
              </a:rPr>
              <a:t>סעיף 5 ל-</a:t>
            </a:r>
            <a:r>
              <a:rPr lang="en-US" sz="3708" dirty="0">
                <a:solidFill>
                  <a:srgbClr val="3257B8"/>
                </a:solidFill>
                <a:latin typeface="Assistant" panose="00000500000000000000" pitchFamily="2" charset="-79"/>
                <a:ea typeface="Roboto Slab" panose="020B0604020202020204" charset="0"/>
                <a:cs typeface="Assistant" panose="00000500000000000000" pitchFamily="2" charset="-79"/>
              </a:rPr>
              <a:t>RFD</a:t>
            </a:r>
            <a:r>
              <a:rPr lang="he-IL" sz="3708" dirty="0">
                <a:solidFill>
                  <a:srgbClr val="3257B8"/>
                </a:solidFill>
                <a:latin typeface="Assistant" panose="00000500000000000000" pitchFamily="2" charset="-79"/>
                <a:ea typeface="Roboto Slab" panose="020B0604020202020204" charset="0"/>
                <a:cs typeface="Assistant" panose="00000500000000000000" pitchFamily="2" charset="-79"/>
              </a:rPr>
              <a:t> - דגשים לבחינת המענים</a:t>
            </a:r>
          </a:p>
          <a:p>
            <a:pPr algn="ctr" defTabSz="761940">
              <a:lnSpc>
                <a:spcPts val="4625"/>
              </a:lnSpc>
            </a:pPr>
            <a:endParaRPr lang="he-IL" sz="3708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endParaRP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DA714911-8C00-43D1-AE48-3193274A74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974" y="-760295"/>
            <a:ext cx="2695661" cy="1905760"/>
          </a:xfrm>
          <a:prstGeom prst="rect">
            <a:avLst/>
          </a:prstGeom>
        </p:spPr>
      </p:pic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5A9D66CA-53C4-4511-98FE-C3340F692B6E}"/>
              </a:ext>
            </a:extLst>
          </p:cNvPr>
          <p:cNvSpPr txBox="1"/>
          <p:nvPr/>
        </p:nvSpPr>
        <p:spPr>
          <a:xfrm>
            <a:off x="0" y="1064467"/>
            <a:ext cx="11922090" cy="6778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>
              <a:solidFill>
                <a:srgbClr val="002060"/>
              </a:solidFill>
            </a:endParaRP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Ø"/>
            </a:pP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כיצד הפתרון מבטיח מעקב שקוף ושלם אחר כל שלב בתהליך התשלומים וההתקשרויות ?</a:t>
            </a: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Ø"/>
            </a:pP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כיצד יובטח שהתשלומים יגיעו אך ורק לגורמים מאושרים ומאומתים?</a:t>
            </a: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Ø"/>
            </a:pP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אילו כלים קיימים במערכת לזיהוי חריגות כספיות והונאות בזמן אמת ו\או בדיעבד?</a:t>
            </a: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Ø"/>
            </a:pP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כיצד יבוצע חיבור ואינטגרציה למערכות קיימות בלי ליצור עומס על המשתמשים?</a:t>
            </a: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Ø"/>
            </a:pPr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כיצד תבוצע התממשקות למערכות קיימות – לרבות סטנדרטים של אבטחת מידע, תחזוקה והתאמה למגוון מערכות? </a:t>
            </a:r>
          </a:p>
          <a:p>
            <a:pPr marL="457200" indent="-457200" defTabSz="761940">
              <a:lnSpc>
                <a:spcPts val="4625"/>
              </a:lnSpc>
              <a:buFont typeface="Wingdings" panose="05000000000000000000" pitchFamily="2" charset="2"/>
              <a:buChar char="Ø"/>
            </a:pPr>
            <a:endParaRPr lang="he-IL" sz="28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8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0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000" b="1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000" b="1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345406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2D425471-0CED-43AA-A4DF-7E43D4B83185}"/>
              </a:ext>
            </a:extLst>
          </p:cNvPr>
          <p:cNvSpPr txBox="1"/>
          <p:nvPr/>
        </p:nvSpPr>
        <p:spPr>
          <a:xfrm>
            <a:off x="615488" y="-192505"/>
            <a:ext cx="10961023" cy="32389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>
              <a:solidFill>
                <a:srgbClr val="002060"/>
              </a:solidFill>
            </a:endParaRPr>
          </a:p>
          <a:p>
            <a:pPr algn="ctr" defTabSz="761940">
              <a:lnSpc>
                <a:spcPts val="4625"/>
              </a:lnSpc>
            </a:pPr>
            <a:r>
              <a:rPr lang="he-IL" sz="2800" b="1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שלבי התהליך</a:t>
            </a:r>
            <a:endParaRPr lang="en-US" sz="2800" b="1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8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000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000" b="1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  <a:p>
            <a:pPr defTabSz="761940">
              <a:lnSpc>
                <a:spcPts val="4625"/>
              </a:lnSpc>
            </a:pPr>
            <a:endParaRPr lang="he-IL" sz="2000" b="1" dirty="0">
              <a:solidFill>
                <a:srgbClr val="3257B8"/>
              </a:solidFill>
              <a:latin typeface="Assistant" panose="00000500000000000000" pitchFamily="2" charset="-79"/>
              <a:cs typeface="Assistant" panose="00000500000000000000" pitchFamily="2" charset="-79"/>
            </a:endParaRPr>
          </a:p>
        </p:txBody>
      </p:sp>
      <p:pic>
        <p:nvPicPr>
          <p:cNvPr id="3" name="תמונה 2">
            <a:extLst>
              <a:ext uri="{FF2B5EF4-FFF2-40B4-BE49-F238E27FC236}">
                <a16:creationId xmlns:a16="http://schemas.microsoft.com/office/drawing/2014/main" id="{26F631BE-04AC-4989-9E22-BF1A6CE49A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411" r="1394" b="15985"/>
          <a:stretch/>
        </p:blipFill>
        <p:spPr>
          <a:xfrm>
            <a:off x="-1" y="1956365"/>
            <a:ext cx="12192000" cy="1724506"/>
          </a:xfrm>
          <a:prstGeom prst="rect">
            <a:avLst/>
          </a:prstGeom>
        </p:spPr>
      </p:pic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81C40536-6C4C-45C1-9880-CD21F5697863}"/>
              </a:ext>
            </a:extLst>
          </p:cNvPr>
          <p:cNvSpPr txBox="1"/>
          <p:nvPr/>
        </p:nvSpPr>
        <p:spPr>
          <a:xfrm>
            <a:off x="125128" y="3678722"/>
            <a:ext cx="181917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dirty="0">
                <a:solidFill>
                  <a:srgbClr val="FF0000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2025\9\30</a:t>
            </a:r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D93F983F-77C6-4410-B3BD-D1ACC83AD99D}"/>
              </a:ext>
            </a:extLst>
          </p:cNvPr>
          <p:cNvSpPr txBox="1"/>
          <p:nvPr/>
        </p:nvSpPr>
        <p:spPr>
          <a:xfrm>
            <a:off x="2069432" y="3680871"/>
            <a:ext cx="181917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dirty="0">
                <a:solidFill>
                  <a:srgbClr val="FF0000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2025\10\30</a:t>
            </a:r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BB2B1CCC-8872-4EF7-A478-AB7019079079}"/>
              </a:ext>
            </a:extLst>
          </p:cNvPr>
          <p:cNvSpPr txBox="1"/>
          <p:nvPr/>
        </p:nvSpPr>
        <p:spPr>
          <a:xfrm>
            <a:off x="5600300" y="3678722"/>
            <a:ext cx="181917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2025\11</a:t>
            </a:r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6DDBD5F9-E315-4BCA-B8C1-CC3BC61536F8}"/>
              </a:ext>
            </a:extLst>
          </p:cNvPr>
          <p:cNvSpPr txBox="1"/>
          <p:nvPr/>
        </p:nvSpPr>
        <p:spPr>
          <a:xfrm>
            <a:off x="7756360" y="3678722"/>
            <a:ext cx="181917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2025\11-12</a:t>
            </a:r>
          </a:p>
        </p:txBody>
      </p:sp>
    </p:spTree>
    <p:extLst>
      <p:ext uri="{BB962C8B-B14F-4D97-AF65-F5344CB8AC3E}">
        <p14:creationId xmlns:p14="http://schemas.microsoft.com/office/powerpoint/2010/main" val="3245109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3623226" y="192584"/>
            <a:ext cx="5507137" cy="590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defTabSz="761940">
              <a:lnSpc>
                <a:spcPts val="4625"/>
              </a:lnSpc>
            </a:pPr>
            <a:r>
              <a:rPr lang="he-IL" sz="3708" b="1" dirty="0">
                <a:solidFill>
                  <a:srgbClr val="3257B8"/>
                </a:solidFill>
                <a:latin typeface="Assistant" panose="00000500000000000000" pitchFamily="2" charset="-79"/>
                <a:ea typeface="Roboto Slab" panose="020B0604020202020204" charset="0"/>
                <a:cs typeface="Assistant" panose="00000500000000000000" pitchFamily="2" charset="-79"/>
              </a:rPr>
              <a:t>סעיף 6 ב-</a:t>
            </a:r>
            <a:r>
              <a:rPr lang="en-US" sz="3708" b="1" dirty="0">
                <a:solidFill>
                  <a:srgbClr val="3257B8"/>
                </a:solidFill>
                <a:latin typeface="Assistant" panose="00000500000000000000" pitchFamily="2" charset="-79"/>
                <a:ea typeface="Roboto Slab" panose="020B0604020202020204" charset="0"/>
                <a:cs typeface="Assistant" panose="00000500000000000000" pitchFamily="2" charset="-79"/>
              </a:rPr>
              <a:t>RFD</a:t>
            </a:r>
            <a:r>
              <a:rPr lang="he-IL" sz="3708" b="1" dirty="0">
                <a:solidFill>
                  <a:srgbClr val="3257B8"/>
                </a:solidFill>
                <a:latin typeface="Assistant" panose="00000500000000000000" pitchFamily="2" charset="-79"/>
                <a:ea typeface="Roboto Slab" panose="020B0604020202020204" charset="0"/>
                <a:cs typeface="Assistant" panose="00000500000000000000" pitchFamily="2" charset="-79"/>
              </a:rPr>
              <a:t> - שלב הפיילוט</a:t>
            </a:r>
          </a:p>
          <a:p>
            <a:pPr algn="ctr" defTabSz="761940">
              <a:lnSpc>
                <a:spcPts val="4625"/>
              </a:lnSpc>
            </a:pPr>
            <a:endParaRPr lang="he-IL" sz="3708" dirty="0">
              <a:solidFill>
                <a:srgbClr val="3257B8"/>
              </a:solidFill>
              <a:latin typeface="Assistant" panose="00000500000000000000" pitchFamily="2" charset="-79"/>
              <a:ea typeface="Roboto Slab" panose="020B0604020202020204" charset="0"/>
              <a:cs typeface="Assistant" panose="00000500000000000000" pitchFamily="2" charset="-79"/>
            </a:endParaRP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DA714911-8C00-43D1-AE48-3193274A74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974" y="-760296"/>
            <a:ext cx="2695661" cy="1905760"/>
          </a:xfrm>
          <a:prstGeom prst="rect">
            <a:avLst/>
          </a:prstGeom>
        </p:spPr>
      </p:pic>
      <p:graphicFrame>
        <p:nvGraphicFramePr>
          <p:cNvPr id="2" name="דיאגרמה 1">
            <a:extLst>
              <a:ext uri="{FF2B5EF4-FFF2-40B4-BE49-F238E27FC236}">
                <a16:creationId xmlns:a16="http://schemas.microsoft.com/office/drawing/2014/main" id="{4FCB16FD-419B-4439-A156-082BECB751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4253256"/>
              </p:ext>
            </p:extLst>
          </p:nvPr>
        </p:nvGraphicFramePr>
        <p:xfrm>
          <a:off x="250258" y="983761"/>
          <a:ext cx="11699564" cy="4417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5BB2A635-6063-4C2B-A6B2-24C746C15832}"/>
              </a:ext>
            </a:extLst>
          </p:cNvPr>
          <p:cNvSpPr txBox="1"/>
          <p:nvPr/>
        </p:nvSpPr>
        <p:spPr>
          <a:xfrm>
            <a:off x="486135" y="5401699"/>
            <a:ext cx="1155031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e-IL" sz="2800" dirty="0">
                <a:solidFill>
                  <a:srgbClr val="3257B8"/>
                </a:solidFill>
                <a:latin typeface="Assistant" panose="00000500000000000000" pitchFamily="2" charset="-79"/>
                <a:cs typeface="Assistant" panose="00000500000000000000" pitchFamily="2" charset="-79"/>
              </a:rPr>
              <a:t>במידה והאופציה של יציאה לפיילוט תמומש, התמורה בגין הפיילוט תעמוד על סכום של עד 100,000 ₪ , לא כולל מע"מ בהתאם לאבני דרך, בכפוף לקיומו של תקציב במועד הרלבנטי</a:t>
            </a:r>
            <a:r>
              <a:rPr lang="he-IL" sz="1800" b="0" i="0" u="none" strike="noStrike" baseline="0" dirty="0">
                <a:latin typeface="ArialMT"/>
              </a:rPr>
              <a:t>.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0833586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33215</TotalTime>
  <Words>502</Words>
  <Application>Microsoft Office PowerPoint</Application>
  <PresentationFormat>מסך רחב</PresentationFormat>
  <Paragraphs>85</Paragraphs>
  <Slides>11</Slides>
  <Notes>7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7</vt:i4>
      </vt:variant>
      <vt:variant>
        <vt:lpstr>ערכת נושא</vt:lpstr>
      </vt:variant>
      <vt:variant>
        <vt:i4>2</vt:i4>
      </vt:variant>
      <vt:variant>
        <vt:lpstr>כותרות שקופיות</vt:lpstr>
      </vt:variant>
      <vt:variant>
        <vt:i4>11</vt:i4>
      </vt:variant>
    </vt:vector>
  </HeadingPairs>
  <TitlesOfParts>
    <vt:vector size="20" baseType="lpstr">
      <vt:lpstr>Aptos</vt:lpstr>
      <vt:lpstr>Aptos Display</vt:lpstr>
      <vt:lpstr>Arial</vt:lpstr>
      <vt:lpstr>ArialMT</vt:lpstr>
      <vt:lpstr>Assistant</vt:lpstr>
      <vt:lpstr>Calibri</vt:lpstr>
      <vt:lpstr>Wingdings</vt:lpstr>
      <vt:lpstr>1_Office Theme</vt:lpstr>
      <vt:lpstr>ערכת נושא Office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אינה סולטנוביץ</dc:creator>
  <cp:lastModifiedBy>אינה סולטנוביץ</cp:lastModifiedBy>
  <cp:revision>116</cp:revision>
  <dcterms:created xsi:type="dcterms:W3CDTF">2025-05-12T11:41:48Z</dcterms:created>
  <dcterms:modified xsi:type="dcterms:W3CDTF">2025-09-28T06:58:32Z</dcterms:modified>
</cp:coreProperties>
</file>